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6" r:id="rId1"/>
  </p:sldMasterIdLst>
  <p:notesMasterIdLst>
    <p:notesMasterId r:id="rId25"/>
  </p:notesMasterIdLst>
  <p:sldIdLst>
    <p:sldId id="256" r:id="rId2"/>
    <p:sldId id="257" r:id="rId3"/>
    <p:sldId id="258" r:id="rId4"/>
    <p:sldId id="263" r:id="rId5"/>
    <p:sldId id="300" r:id="rId6"/>
    <p:sldId id="264" r:id="rId7"/>
    <p:sldId id="275" r:id="rId8"/>
    <p:sldId id="259" r:id="rId9"/>
    <p:sldId id="301" r:id="rId10"/>
    <p:sldId id="266" r:id="rId11"/>
    <p:sldId id="299" r:id="rId12"/>
    <p:sldId id="287" r:id="rId13"/>
    <p:sldId id="298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 rtl="0">
      <a:defRPr lang="it-it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5F5"/>
    <a:srgbClr val="4148D5"/>
    <a:srgbClr val="29A5A5"/>
    <a:srgbClr val="076767"/>
    <a:srgbClr val="9EE1E1"/>
    <a:srgbClr val="99C1C4"/>
    <a:srgbClr val="008F8F"/>
    <a:srgbClr val="091227"/>
    <a:srgbClr val="060C1A"/>
    <a:srgbClr val="00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76243" autoAdjust="0"/>
  </p:normalViewPr>
  <p:slideViewPr>
    <p:cSldViewPr snapToGrid="0">
      <p:cViewPr varScale="1">
        <p:scale>
          <a:sx n="55" d="100"/>
          <a:sy n="55" d="100"/>
        </p:scale>
        <p:origin x="132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E1CE8-B82F-46AF-BE18-DC570F6D68AB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8473513-5543-4114-B947-DEA2E82C80DB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800" dirty="0"/>
            <a:t>The procedure to build the Certification Authority files, should automated</a:t>
          </a:r>
          <a:endParaRPr lang="it-IT" sz="1800" b="1" dirty="0">
            <a:latin typeface="Book Antiqua" panose="02040602050305030304" pitchFamily="18" charset="0"/>
          </a:endParaRPr>
        </a:p>
      </dgm:t>
    </dgm:pt>
    <dgm:pt modelId="{208AE5CB-E172-40CC-A920-0B118DF7EBD8}" type="parTrans" cxnId="{8290EA44-EEA6-46BA-BBDB-595C124A21A4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3FA3BDCF-7BE1-42CB-AD03-760F76CCC643}" type="sibTrans" cxnId="{8290EA44-EEA6-46BA-BBDB-595C124A21A4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5D06FE9C-976C-4BA1-8E82-B58AB31084F2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2400" dirty="0"/>
            <a:t>Security issues</a:t>
          </a:r>
          <a:endParaRPr lang="it-IT" sz="2400" b="1" dirty="0">
            <a:latin typeface="Book Antiqua" panose="02040602050305030304" pitchFamily="18" charset="0"/>
          </a:endParaRPr>
        </a:p>
      </dgm:t>
    </dgm:pt>
    <dgm:pt modelId="{6C43FA4C-A54A-4754-A9B9-E4F4D2726A65}" type="parTrans" cxnId="{65DE9014-B0F4-4922-8A37-2EEC23FABB6A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62B2F9C4-A92F-41EE-9996-8A16BF641FD7}" type="sibTrans" cxnId="{65DE9014-B0F4-4922-8A37-2EEC23FABB6A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83E1308A-9909-4A73-9F7B-95F4EFE7B6E3}" type="pres">
      <dgm:prSet presAssocID="{631E1CE8-B82F-46AF-BE18-DC570F6D68A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3EBE6DC-E906-4A36-9686-5CC8F9DBA43A}" type="pres">
      <dgm:prSet presAssocID="{F8473513-5543-4114-B947-DEA2E82C80DB}" presName="gear1" presStyleLbl="node1" presStyleIdx="0" presStyleCnt="2" custAng="21082821" custScaleX="106219" custScaleY="104431" custLinFactNeighborX="9630" custLinFactNeighborY="1611">
        <dgm:presLayoutVars>
          <dgm:chMax val="1"/>
          <dgm:bulletEnabled val="1"/>
        </dgm:presLayoutVars>
      </dgm:prSet>
      <dgm:spPr/>
    </dgm:pt>
    <dgm:pt modelId="{E9FD3711-AB1C-4FD0-98C4-0BECCC73924B}" type="pres">
      <dgm:prSet presAssocID="{F8473513-5543-4114-B947-DEA2E82C80DB}" presName="gear1srcNode" presStyleLbl="node1" presStyleIdx="0" presStyleCnt="2"/>
      <dgm:spPr/>
    </dgm:pt>
    <dgm:pt modelId="{B029697D-7A5D-4E54-BFDD-AD94A1A2C7A5}" type="pres">
      <dgm:prSet presAssocID="{F8473513-5543-4114-B947-DEA2E82C80DB}" presName="gear1dstNode" presStyleLbl="node1" presStyleIdx="0" presStyleCnt="2"/>
      <dgm:spPr/>
    </dgm:pt>
    <dgm:pt modelId="{BA79857A-2B19-4979-AD75-06D41CA64421}" type="pres">
      <dgm:prSet presAssocID="{5D06FE9C-976C-4BA1-8E82-B58AB31084F2}" presName="gear2" presStyleLbl="node1" presStyleIdx="1" presStyleCnt="2" custAng="184867" custScaleX="127075" custScaleY="129546">
        <dgm:presLayoutVars>
          <dgm:chMax val="1"/>
          <dgm:bulletEnabled val="1"/>
        </dgm:presLayoutVars>
      </dgm:prSet>
      <dgm:spPr/>
    </dgm:pt>
    <dgm:pt modelId="{42FE4B4A-41B8-47D3-B7F0-362F98A769EE}" type="pres">
      <dgm:prSet presAssocID="{5D06FE9C-976C-4BA1-8E82-B58AB31084F2}" presName="gear2srcNode" presStyleLbl="node1" presStyleIdx="1" presStyleCnt="2"/>
      <dgm:spPr/>
    </dgm:pt>
    <dgm:pt modelId="{644641E5-2F2B-4EA1-B2A7-1EA77BC5255F}" type="pres">
      <dgm:prSet presAssocID="{5D06FE9C-976C-4BA1-8E82-B58AB31084F2}" presName="gear2dstNode" presStyleLbl="node1" presStyleIdx="1" presStyleCnt="2"/>
      <dgm:spPr/>
    </dgm:pt>
    <dgm:pt modelId="{CECB3530-B00F-4C7B-A90B-CCDB6C2A3346}" type="pres">
      <dgm:prSet presAssocID="{3FA3BDCF-7BE1-42CB-AD03-760F76CCC643}" presName="connector1" presStyleLbl="sibTrans2D1" presStyleIdx="0" presStyleCnt="2" custLinFactNeighborX="7516" custLinFactNeighborY="26"/>
      <dgm:spPr/>
    </dgm:pt>
    <dgm:pt modelId="{F7BD9B5B-6010-44A0-A82A-12EA282FB991}" type="pres">
      <dgm:prSet presAssocID="{62B2F9C4-A92F-41EE-9996-8A16BF641FD7}" presName="connector2" presStyleLbl="sibTrans2D1" presStyleIdx="1" presStyleCnt="2" custLinFactNeighborX="-14529" custLinFactNeighborY="-3654"/>
      <dgm:spPr/>
    </dgm:pt>
  </dgm:ptLst>
  <dgm:cxnLst>
    <dgm:cxn modelId="{65DE9014-B0F4-4922-8A37-2EEC23FABB6A}" srcId="{631E1CE8-B82F-46AF-BE18-DC570F6D68AB}" destId="{5D06FE9C-976C-4BA1-8E82-B58AB31084F2}" srcOrd="1" destOrd="0" parTransId="{6C43FA4C-A54A-4754-A9B9-E4F4D2726A65}" sibTransId="{62B2F9C4-A92F-41EE-9996-8A16BF641FD7}"/>
    <dgm:cxn modelId="{13B42738-304D-4F8F-9358-EA4D6DB29110}" type="presOf" srcId="{F8473513-5543-4114-B947-DEA2E82C80DB}" destId="{33EBE6DC-E906-4A36-9686-5CC8F9DBA43A}" srcOrd="0" destOrd="0" presId="urn:microsoft.com/office/officeart/2005/8/layout/gear1"/>
    <dgm:cxn modelId="{8290EA44-EEA6-46BA-BBDB-595C124A21A4}" srcId="{631E1CE8-B82F-46AF-BE18-DC570F6D68AB}" destId="{F8473513-5543-4114-B947-DEA2E82C80DB}" srcOrd="0" destOrd="0" parTransId="{208AE5CB-E172-40CC-A920-0B118DF7EBD8}" sibTransId="{3FA3BDCF-7BE1-42CB-AD03-760F76CCC643}"/>
    <dgm:cxn modelId="{513C4C72-00DD-4877-99EC-EF39ED8CED19}" type="presOf" srcId="{5D06FE9C-976C-4BA1-8E82-B58AB31084F2}" destId="{BA79857A-2B19-4979-AD75-06D41CA64421}" srcOrd="0" destOrd="0" presId="urn:microsoft.com/office/officeart/2005/8/layout/gear1"/>
    <dgm:cxn modelId="{825B0E53-E0AF-4606-A7AB-E38060B892B3}" type="presOf" srcId="{631E1CE8-B82F-46AF-BE18-DC570F6D68AB}" destId="{83E1308A-9909-4A73-9F7B-95F4EFE7B6E3}" srcOrd="0" destOrd="0" presId="urn:microsoft.com/office/officeart/2005/8/layout/gear1"/>
    <dgm:cxn modelId="{9191E3AB-14B9-4668-9914-EC6BA5CA6C95}" type="presOf" srcId="{62B2F9C4-A92F-41EE-9996-8A16BF641FD7}" destId="{F7BD9B5B-6010-44A0-A82A-12EA282FB991}" srcOrd="0" destOrd="0" presId="urn:microsoft.com/office/officeart/2005/8/layout/gear1"/>
    <dgm:cxn modelId="{0C0C64AE-9017-4C9A-A453-16BF9516D4D8}" type="presOf" srcId="{5D06FE9C-976C-4BA1-8E82-B58AB31084F2}" destId="{644641E5-2F2B-4EA1-B2A7-1EA77BC5255F}" srcOrd="2" destOrd="0" presId="urn:microsoft.com/office/officeart/2005/8/layout/gear1"/>
    <dgm:cxn modelId="{F44B21BF-41BE-4404-89FD-FC80F62BDF1F}" type="presOf" srcId="{F8473513-5543-4114-B947-DEA2E82C80DB}" destId="{B029697D-7A5D-4E54-BFDD-AD94A1A2C7A5}" srcOrd="2" destOrd="0" presId="urn:microsoft.com/office/officeart/2005/8/layout/gear1"/>
    <dgm:cxn modelId="{EFDB54DE-DF02-4BD6-A5D4-3238EFEA3DA7}" type="presOf" srcId="{F8473513-5543-4114-B947-DEA2E82C80DB}" destId="{E9FD3711-AB1C-4FD0-98C4-0BECCC73924B}" srcOrd="1" destOrd="0" presId="urn:microsoft.com/office/officeart/2005/8/layout/gear1"/>
    <dgm:cxn modelId="{3EC70DE0-420D-4511-8665-5A639B40143D}" type="presOf" srcId="{5D06FE9C-976C-4BA1-8E82-B58AB31084F2}" destId="{42FE4B4A-41B8-47D3-B7F0-362F98A769EE}" srcOrd="1" destOrd="0" presId="urn:microsoft.com/office/officeart/2005/8/layout/gear1"/>
    <dgm:cxn modelId="{3112C7FB-5BA8-46DD-9FBE-3D5D8D60F365}" type="presOf" srcId="{3FA3BDCF-7BE1-42CB-AD03-760F76CCC643}" destId="{CECB3530-B00F-4C7B-A90B-CCDB6C2A3346}" srcOrd="0" destOrd="0" presId="urn:microsoft.com/office/officeart/2005/8/layout/gear1"/>
    <dgm:cxn modelId="{79678B25-479F-4E1D-9E44-16512D55CCC8}" type="presParOf" srcId="{83E1308A-9909-4A73-9F7B-95F4EFE7B6E3}" destId="{33EBE6DC-E906-4A36-9686-5CC8F9DBA43A}" srcOrd="0" destOrd="0" presId="urn:microsoft.com/office/officeart/2005/8/layout/gear1"/>
    <dgm:cxn modelId="{A56CAAC0-545E-40B7-A6D9-73BD679E3E2A}" type="presParOf" srcId="{83E1308A-9909-4A73-9F7B-95F4EFE7B6E3}" destId="{E9FD3711-AB1C-4FD0-98C4-0BECCC73924B}" srcOrd="1" destOrd="0" presId="urn:microsoft.com/office/officeart/2005/8/layout/gear1"/>
    <dgm:cxn modelId="{FF779DD4-2A2A-49EE-A30C-748A12A080A5}" type="presParOf" srcId="{83E1308A-9909-4A73-9F7B-95F4EFE7B6E3}" destId="{B029697D-7A5D-4E54-BFDD-AD94A1A2C7A5}" srcOrd="2" destOrd="0" presId="urn:microsoft.com/office/officeart/2005/8/layout/gear1"/>
    <dgm:cxn modelId="{0800A7A8-93A7-4929-9F81-FC99BFBFE5C7}" type="presParOf" srcId="{83E1308A-9909-4A73-9F7B-95F4EFE7B6E3}" destId="{BA79857A-2B19-4979-AD75-06D41CA64421}" srcOrd="3" destOrd="0" presId="urn:microsoft.com/office/officeart/2005/8/layout/gear1"/>
    <dgm:cxn modelId="{93DEB73C-EC87-4D67-8690-18D5276CC859}" type="presParOf" srcId="{83E1308A-9909-4A73-9F7B-95F4EFE7B6E3}" destId="{42FE4B4A-41B8-47D3-B7F0-362F98A769EE}" srcOrd="4" destOrd="0" presId="urn:microsoft.com/office/officeart/2005/8/layout/gear1"/>
    <dgm:cxn modelId="{0971F78B-556A-40AB-8FF0-DC529BC05293}" type="presParOf" srcId="{83E1308A-9909-4A73-9F7B-95F4EFE7B6E3}" destId="{644641E5-2F2B-4EA1-B2A7-1EA77BC5255F}" srcOrd="5" destOrd="0" presId="urn:microsoft.com/office/officeart/2005/8/layout/gear1"/>
    <dgm:cxn modelId="{8F54CAE9-CD54-40FA-A1CD-F6687757AEDC}" type="presParOf" srcId="{83E1308A-9909-4A73-9F7B-95F4EFE7B6E3}" destId="{CECB3530-B00F-4C7B-A90B-CCDB6C2A3346}" srcOrd="6" destOrd="0" presId="urn:microsoft.com/office/officeart/2005/8/layout/gear1"/>
    <dgm:cxn modelId="{3B0F8C79-22B4-4D75-BB8A-6E2BF772E26F}" type="presParOf" srcId="{83E1308A-9909-4A73-9F7B-95F4EFE7B6E3}" destId="{F7BD9B5B-6010-44A0-A82A-12EA282FB99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BE6DC-E906-4A36-9686-5CC8F9DBA43A}">
      <dsp:nvSpPr>
        <dsp:cNvPr id="0" name=""/>
        <dsp:cNvSpPr/>
      </dsp:nvSpPr>
      <dsp:spPr>
        <a:xfrm rot="21082821">
          <a:off x="3217364" y="1535730"/>
          <a:ext cx="2634252" cy="2589909"/>
        </a:xfrm>
        <a:prstGeom prst="gear9">
          <a:avLst/>
        </a:prstGeom>
        <a:gradFill rotWithShape="1">
          <a:gsLst>
            <a:gs pos="0">
              <a:schemeClr val="accent1">
                <a:shade val="15000"/>
                <a:satMod val="180000"/>
              </a:schemeClr>
            </a:gs>
            <a:gs pos="50000">
              <a:schemeClr val="accent1">
                <a:shade val="45000"/>
                <a:satMod val="170000"/>
              </a:schemeClr>
            </a:gs>
            <a:gs pos="70000">
              <a:schemeClr val="accent1">
                <a:tint val="99000"/>
                <a:shade val="65000"/>
                <a:satMod val="155000"/>
              </a:schemeClr>
            </a:gs>
            <a:gs pos="100000">
              <a:schemeClr val="accent1"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1">
              <a:satMod val="300000"/>
            </a:schemeClr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procedure to build the Certification Authority files, should automated</a:t>
          </a:r>
          <a:endParaRPr lang="it-IT" sz="1800" b="1" kern="1200" dirty="0">
            <a:latin typeface="Book Antiqua" panose="02040602050305030304" pitchFamily="18" charset="0"/>
          </a:endParaRPr>
        </a:p>
      </dsp:txBody>
      <dsp:txXfrm>
        <a:off x="3740258" y="2142660"/>
        <a:ext cx="1581676" cy="1331267"/>
      </dsp:txXfrm>
    </dsp:sp>
    <dsp:sp modelId="{BA79857A-2B19-4979-AD75-06D41CA64421}">
      <dsp:nvSpPr>
        <dsp:cNvPr id="0" name=""/>
        <dsp:cNvSpPr/>
      </dsp:nvSpPr>
      <dsp:spPr>
        <a:xfrm rot="184867">
          <a:off x="1368565" y="698082"/>
          <a:ext cx="2291989" cy="2336557"/>
        </a:xfrm>
        <a:prstGeom prst="gear6">
          <a:avLst/>
        </a:prstGeom>
        <a:gradFill rotWithShape="1">
          <a:gsLst>
            <a:gs pos="0">
              <a:schemeClr val="accent1">
                <a:shade val="15000"/>
                <a:satMod val="180000"/>
              </a:schemeClr>
            </a:gs>
            <a:gs pos="50000">
              <a:schemeClr val="accent1">
                <a:shade val="45000"/>
                <a:satMod val="170000"/>
              </a:schemeClr>
            </a:gs>
            <a:gs pos="70000">
              <a:schemeClr val="accent1">
                <a:tint val="99000"/>
                <a:shade val="65000"/>
                <a:satMod val="155000"/>
              </a:schemeClr>
            </a:gs>
            <a:gs pos="100000">
              <a:schemeClr val="accent1"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5100000"/>
          </a:lightRig>
        </a:scene3d>
        <a:sp3d contourW="6350">
          <a:bevelT w="29210" h="12700"/>
          <a:contourClr>
            <a:schemeClr val="accent1">
              <a:satMod val="300000"/>
            </a:schemeClr>
          </a:contourClr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Security issues</a:t>
          </a:r>
          <a:endParaRPr lang="it-IT" sz="2400" b="1" kern="1200" dirty="0">
            <a:latin typeface="Book Antiqua" panose="02040602050305030304" pitchFamily="18" charset="0"/>
          </a:endParaRPr>
        </a:p>
      </dsp:txBody>
      <dsp:txXfrm>
        <a:off x="1945580" y="1285160"/>
        <a:ext cx="1137959" cy="1162401"/>
      </dsp:txXfrm>
    </dsp:sp>
    <dsp:sp modelId="{CECB3530-B00F-4C7B-A90B-CCDB6C2A3346}">
      <dsp:nvSpPr>
        <dsp:cNvPr id="0" name=""/>
        <dsp:cNvSpPr/>
      </dsp:nvSpPr>
      <dsp:spPr>
        <a:xfrm>
          <a:off x="3408350" y="1124359"/>
          <a:ext cx="3050424" cy="3050424"/>
        </a:xfrm>
        <a:prstGeom prst="circularArrow">
          <a:avLst>
            <a:gd name="adj1" fmla="val 4878"/>
            <a:gd name="adj2" fmla="val 312630"/>
            <a:gd name="adj3" fmla="val 3166230"/>
            <a:gd name="adj4" fmla="val 1518954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D9B5B-6010-44A0-A82A-12EA282FB991}">
      <dsp:nvSpPr>
        <dsp:cNvPr id="0" name=""/>
        <dsp:cNvSpPr/>
      </dsp:nvSpPr>
      <dsp:spPr>
        <a:xfrm>
          <a:off x="958211" y="479828"/>
          <a:ext cx="2306418" cy="230641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5F906-9459-4E8C-8DAD-60465B64D795}" type="datetimeFigureOut">
              <a:rPr lang="it-IT" smtClean="0"/>
              <a:t>11/04/2018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D44D3-B3F5-4593-9516-756F47CABF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17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803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916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222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49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254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771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773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646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104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7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29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289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715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882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0552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78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77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22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4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64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7540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762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D44D3-B3F5-4593-9516-756F47CABF6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17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i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Connettore dirit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ttore dirit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ee inferiori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igura a mano libera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sz="1800" dirty="0"/>
            </a:p>
          </p:txBody>
        </p:sp>
        <p:sp>
          <p:nvSpPr>
            <p:cNvPr id="10" name="Figura a mano libera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sz="1800" dirty="0"/>
            </a:p>
          </p:txBody>
        </p:sp>
        <p:sp>
          <p:nvSpPr>
            <p:cNvPr id="11" name="Figura a mano libera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it-IT" sz="18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22" name="Segnaposto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23" name="Segnaposto piè di pagina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4" name="Segnaposto numero diapositiva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3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i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Connettore dirit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ttore dirit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9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0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it-IT"/>
              <a:t>Modifica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ee a sinistra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igura a mano libera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sz="1800" dirty="0"/>
            </a:p>
          </p:txBody>
        </p:sp>
        <p:sp>
          <p:nvSpPr>
            <p:cNvPr id="11" name="Figura a mano libera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sz="1800" dirty="0"/>
            </a:p>
          </p:txBody>
        </p:sp>
        <p:sp>
          <p:nvSpPr>
            <p:cNvPr id="14" name="Figura a mano libera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sz="1800" dirty="0"/>
            </a:p>
          </p:txBody>
        </p: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47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393" r:id="rId7"/>
    <p:sldLayoutId id="2147484394" r:id="rId8"/>
    <p:sldLayoutId id="2147484395" r:id="rId9"/>
    <p:sldLayoutId id="2147484396" r:id="rId10"/>
    <p:sldLayoutId id="21474843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5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8533C-C6A1-479D-969D-DF24A6BBCC4D}"/>
              </a:ext>
            </a:extLst>
          </p:cNvPr>
          <p:cNvSpPr txBox="1"/>
          <p:nvPr/>
        </p:nvSpPr>
        <p:spPr>
          <a:xfrm>
            <a:off x="772361" y="118880"/>
            <a:ext cx="11230374" cy="3006593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POLITECNICO DI TORINO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COLLEGIO DI INGEGNERIA INFORMATICA, DEL CINEMA E MECCATRONICA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M.SC. IN MECHATRONIC ENGINEERING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260C0FD-BCA0-4E74-99F6-CD1926C7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46" y="757054"/>
            <a:ext cx="1571404" cy="1571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3BAD9-60FC-4F23-B9FD-7B56B067C3C0}"/>
              </a:ext>
            </a:extLst>
          </p:cNvPr>
          <p:cNvSpPr txBox="1"/>
          <p:nvPr/>
        </p:nvSpPr>
        <p:spPr>
          <a:xfrm>
            <a:off x="2379676" y="3429000"/>
            <a:ext cx="7987493" cy="2021708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over the Internet: 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VPN-based ROS network to enable remote communication using a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printed robot hand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3CCE5-A302-4592-8DCB-CAB9E8E69D45}"/>
              </a:ext>
            </a:extLst>
          </p:cNvPr>
          <p:cNvSpPr txBox="1"/>
          <p:nvPr/>
        </p:nvSpPr>
        <p:spPr>
          <a:xfrm>
            <a:off x="301341" y="4987567"/>
            <a:ext cx="6232673" cy="1744709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Supervisors:</a:t>
            </a:r>
            <a:b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Prof. Paolo </a:t>
            </a:r>
            <a:r>
              <a:rPr lang="en-US" sz="2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Prinetto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Supervisors at </a:t>
            </a:r>
            <a:r>
              <a:rPr lang="en-US" sz="2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HotBlack</a:t>
            </a:r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Robotics: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Ph.D. Ludovico Orlando Russo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Ph.D. Gabriele </a:t>
            </a:r>
            <a:r>
              <a:rPr lang="en-US" sz="20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Ermacora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FB609-5930-45BA-BE08-4641FA816AEC}"/>
              </a:ext>
            </a:extLst>
          </p:cNvPr>
          <p:cNvSpPr txBox="1"/>
          <p:nvPr/>
        </p:nvSpPr>
        <p:spPr>
          <a:xfrm>
            <a:off x="10367169" y="6064785"/>
            <a:ext cx="1669956" cy="667491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​Author: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Cesare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Pecone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854BFE5C-765E-4A05-B58B-ED2199AE059C}"/>
              </a:ext>
            </a:extLst>
          </p:cNvPr>
          <p:cNvSpPr txBox="1"/>
          <p:nvPr/>
        </p:nvSpPr>
        <p:spPr>
          <a:xfrm>
            <a:off x="853979" y="782248"/>
            <a:ext cx="4117948" cy="5239896"/>
          </a:xfrm>
          <a:prstGeom prst="rect">
            <a:avLst/>
          </a:prstGeom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 framework designed for robotics application developments.</a:t>
            </a:r>
          </a:p>
          <a:p>
            <a:pPr marL="257168" indent="-257168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Each actor involved in </a:t>
            </a:r>
            <a:r>
              <a:rPr lang="en-US" sz="2400" u="sng" dirty="0">
                <a:latin typeface="Times New Roman"/>
                <a:cs typeface="Times New Roman"/>
              </a:rPr>
              <a:t>PARLOMA</a:t>
            </a:r>
            <a:r>
              <a:rPr lang="en-US" sz="2400" dirty="0">
                <a:latin typeface="Times New Roman"/>
                <a:cs typeface="Times New Roman"/>
              </a:rPr>
              <a:t>, such as I/O modules and Platform, performs within it some processes called </a:t>
            </a:r>
            <a:r>
              <a:rPr lang="en-US" sz="2400" u="sng" dirty="0">
                <a:latin typeface="Times New Roman"/>
                <a:cs typeface="Times New Roman"/>
              </a:rPr>
              <a:t>ROS nodes</a:t>
            </a:r>
            <a:r>
              <a:rPr lang="en-US" sz="2400" dirty="0">
                <a:latin typeface="Times New Roman"/>
                <a:cs typeface="Times New Roman"/>
              </a:rPr>
              <a:t>. 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These nodes communicate between them exchanging messages on </a:t>
            </a:r>
            <a:r>
              <a:rPr lang="en-US" sz="2400" u="sng" dirty="0">
                <a:latin typeface="Times New Roman"/>
                <a:cs typeface="Times New Roman"/>
              </a:rPr>
              <a:t>topics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257168" indent="-257168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E2D3AE1-603A-4C69-AD85-D3041D47F153}"/>
              </a:ext>
            </a:extLst>
          </p:cNvPr>
          <p:cNvSpPr txBox="1"/>
          <p:nvPr/>
        </p:nvSpPr>
        <p:spPr>
          <a:xfrm>
            <a:off x="782626" y="35890"/>
            <a:ext cx="908357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(ROS)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5FCA501A-C73D-4304-A12F-538EC4F8A03B}"/>
              </a:ext>
            </a:extLst>
          </p:cNvPr>
          <p:cNvSpPr/>
          <p:nvPr/>
        </p:nvSpPr>
        <p:spPr>
          <a:xfrm>
            <a:off x="5099032" y="1140398"/>
            <a:ext cx="6406672" cy="4577204"/>
          </a:xfrm>
          <a:prstGeom prst="ellipse">
            <a:avLst/>
          </a:prstGeom>
          <a:solidFill>
            <a:srgbClr val="9EE1E1">
              <a:alpha val="72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b="1" dirty="0">
              <a:cs typeface="Calibri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DF843C5-F69F-4112-8263-B88BE485791A}"/>
              </a:ext>
            </a:extLst>
          </p:cNvPr>
          <p:cNvSpPr/>
          <p:nvPr/>
        </p:nvSpPr>
        <p:spPr>
          <a:xfrm>
            <a:off x="7451132" y="1396466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  <a:p>
            <a:pPr algn="ctr"/>
            <a:endParaRPr lang="en-US" sz="2000" b="1" dirty="0">
              <a:cs typeface="Calibri"/>
            </a:endParaRPr>
          </a:p>
          <a:p>
            <a:pPr algn="ctr"/>
            <a:endParaRPr lang="en-US" sz="2000" b="1" dirty="0">
              <a:cs typeface="Calibri"/>
            </a:endParaRPr>
          </a:p>
          <a:p>
            <a:pPr algn="ctr"/>
            <a:endParaRPr lang="en-US" sz="2000" b="1" i="1" u="sng" dirty="0">
              <a:cs typeface="Calibri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111DF7C1-2256-4091-B894-1F3E61C8B151}"/>
              </a:ext>
            </a:extLst>
          </p:cNvPr>
          <p:cNvSpPr/>
          <p:nvPr/>
        </p:nvSpPr>
        <p:spPr>
          <a:xfrm>
            <a:off x="9020299" y="3628315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23" name="Cloud 10">
            <a:extLst>
              <a:ext uri="{FF2B5EF4-FFF2-40B4-BE49-F238E27FC236}">
                <a16:creationId xmlns:a16="http://schemas.microsoft.com/office/drawing/2014/main" id="{E3B7A06C-E752-43B9-97B0-6E2C89A93498}"/>
              </a:ext>
            </a:extLst>
          </p:cNvPr>
          <p:cNvSpPr/>
          <p:nvPr/>
        </p:nvSpPr>
        <p:spPr>
          <a:xfrm>
            <a:off x="5324413" y="2722071"/>
            <a:ext cx="2382437" cy="54000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Calibri"/>
              </a:rPr>
              <a:t>output/</a:t>
            </a:r>
            <a:r>
              <a:rPr lang="en-US" sz="1350" dirty="0" err="1">
                <a:cs typeface="Calibri"/>
              </a:rPr>
              <a:t>serial_topic</a:t>
            </a:r>
            <a:endParaRPr lang="en-US" sz="1350" dirty="0" err="1"/>
          </a:p>
        </p:txBody>
      </p:sp>
      <p:cxnSp>
        <p:nvCxnSpPr>
          <p:cNvPr id="25" name="Straight Arrow Connector 11">
            <a:extLst>
              <a:ext uri="{FF2B5EF4-FFF2-40B4-BE49-F238E27FC236}">
                <a16:creationId xmlns:a16="http://schemas.microsoft.com/office/drawing/2014/main" id="{C512CA13-9647-4B08-A3CD-22599E65FDC9}"/>
              </a:ext>
            </a:extLst>
          </p:cNvPr>
          <p:cNvCxnSpPr>
            <a:cxnSpLocks/>
            <a:endCxn id="23" idx="1"/>
          </p:cNvCxnSpPr>
          <p:nvPr/>
        </p:nvCxnSpPr>
        <p:spPr>
          <a:xfrm flipH="1" flipV="1">
            <a:off x="6515632" y="3261496"/>
            <a:ext cx="454910" cy="366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90F2F0CB-BF40-469C-B6D9-2669D0EE7F0B}"/>
              </a:ext>
            </a:extLst>
          </p:cNvPr>
          <p:cNvSpPr/>
          <p:nvPr/>
        </p:nvSpPr>
        <p:spPr>
          <a:xfrm>
            <a:off x="6091804" y="3565421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4" name="Cloud 30">
            <a:extLst>
              <a:ext uri="{FF2B5EF4-FFF2-40B4-BE49-F238E27FC236}">
                <a16:creationId xmlns:a16="http://schemas.microsoft.com/office/drawing/2014/main" id="{9657B70F-5ADD-474A-A4B2-FF6874AF8BEA}"/>
              </a:ext>
            </a:extLst>
          </p:cNvPr>
          <p:cNvSpPr/>
          <p:nvPr/>
        </p:nvSpPr>
        <p:spPr>
          <a:xfrm>
            <a:off x="9156210" y="2722071"/>
            <a:ext cx="2171669" cy="54000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cs typeface="Calibri"/>
              </a:rPr>
              <a:t>Joint_command</a:t>
            </a:r>
            <a:endParaRPr lang="en-US" sz="1350" dirty="0" err="1"/>
          </a:p>
        </p:txBody>
      </p:sp>
      <p:cxnSp>
        <p:nvCxnSpPr>
          <p:cNvPr id="26" name="Straight Arrow Connector 31">
            <a:extLst>
              <a:ext uri="{FF2B5EF4-FFF2-40B4-BE49-F238E27FC236}">
                <a16:creationId xmlns:a16="http://schemas.microsoft.com/office/drawing/2014/main" id="{F9318CFB-143F-4AA4-95AD-A7882566F884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V="1">
            <a:off x="6515632" y="2176395"/>
            <a:ext cx="935500" cy="5765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2">
            <a:extLst>
              <a:ext uri="{FF2B5EF4-FFF2-40B4-BE49-F238E27FC236}">
                <a16:creationId xmlns:a16="http://schemas.microsoft.com/office/drawing/2014/main" id="{CC9A252A-EADD-4C97-9BF8-4C079343A04E}"/>
              </a:ext>
            </a:extLst>
          </p:cNvPr>
          <p:cNvCxnSpPr>
            <a:cxnSpLocks/>
            <a:stCxn id="11" idx="6"/>
            <a:endCxn id="24" idx="3"/>
          </p:cNvCxnSpPr>
          <p:nvPr/>
        </p:nvCxnSpPr>
        <p:spPr>
          <a:xfrm>
            <a:off x="9153605" y="2176395"/>
            <a:ext cx="1088440" cy="5765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3">
            <a:extLst>
              <a:ext uri="{FF2B5EF4-FFF2-40B4-BE49-F238E27FC236}">
                <a16:creationId xmlns:a16="http://schemas.microsoft.com/office/drawing/2014/main" id="{0F8D9FD7-26F2-4EAE-8029-0755980C5C42}"/>
              </a:ext>
            </a:extLst>
          </p:cNvPr>
          <p:cNvCxnSpPr>
            <a:cxnSpLocks/>
            <a:stCxn id="24" idx="1"/>
            <a:endCxn id="13" idx="0"/>
          </p:cNvCxnSpPr>
          <p:nvPr/>
        </p:nvCxnSpPr>
        <p:spPr>
          <a:xfrm flipH="1">
            <a:off x="9871536" y="3261496"/>
            <a:ext cx="370509" cy="3668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16">
            <a:extLst>
              <a:ext uri="{FF2B5EF4-FFF2-40B4-BE49-F238E27FC236}">
                <a16:creationId xmlns:a16="http://schemas.microsoft.com/office/drawing/2014/main" id="{3D83B279-507C-4012-AC6F-B762FD56EF47}"/>
              </a:ext>
            </a:extLst>
          </p:cNvPr>
          <p:cNvSpPr txBox="1"/>
          <p:nvPr/>
        </p:nvSpPr>
        <p:spPr>
          <a:xfrm>
            <a:off x="7579565" y="2148435"/>
            <a:ext cx="1450819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MASTER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  <a:cs typeface="Calibri"/>
            </a:endParaRP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38A27E47-C5D9-46B5-97A9-C72C73CC6A57}"/>
              </a:ext>
            </a:extLst>
          </p:cNvPr>
          <p:cNvSpPr txBox="1"/>
          <p:nvPr/>
        </p:nvSpPr>
        <p:spPr>
          <a:xfrm>
            <a:off x="6220735" y="4395668"/>
            <a:ext cx="1444611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Publisher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</a:endParaRP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BEA35328-9768-4AE0-B3F7-06D57430B02E}"/>
              </a:ext>
            </a:extLst>
          </p:cNvPr>
          <p:cNvSpPr txBox="1"/>
          <p:nvPr/>
        </p:nvSpPr>
        <p:spPr>
          <a:xfrm>
            <a:off x="9020299" y="4408244"/>
            <a:ext cx="1702473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Subscriber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39ACE33B-9EC8-4E7A-8584-AC1996B09434}"/>
              </a:ext>
            </a:extLst>
          </p:cNvPr>
          <p:cNvSpPr txBox="1"/>
          <p:nvPr/>
        </p:nvSpPr>
        <p:spPr>
          <a:xfrm>
            <a:off x="6312267" y="3708035"/>
            <a:ext cx="1322366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</a:rPr>
              <a:t>Input Module</a:t>
            </a:r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cxnSp>
        <p:nvCxnSpPr>
          <p:cNvPr id="36" name="Straight Arrow Connector 39">
            <a:extLst>
              <a:ext uri="{FF2B5EF4-FFF2-40B4-BE49-F238E27FC236}">
                <a16:creationId xmlns:a16="http://schemas.microsoft.com/office/drawing/2014/main" id="{010141FE-98D0-4D6D-883D-C6261BEC5ADA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5847397" y="4896843"/>
            <a:ext cx="493728" cy="4213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 picture containing indoor, wall, black, floor&#10;&#10;Description generated with high confidence">
            <a:extLst>
              <a:ext uri="{FF2B5EF4-FFF2-40B4-BE49-F238E27FC236}">
                <a16:creationId xmlns:a16="http://schemas.microsoft.com/office/drawing/2014/main" id="{70ABA9B6-C4F1-4C43-8E38-52E17ED3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85" y="5029957"/>
            <a:ext cx="964240" cy="1446706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cxnSp>
        <p:nvCxnSpPr>
          <p:cNvPr id="40" name="Straight Arrow Connector 38">
            <a:extLst>
              <a:ext uri="{FF2B5EF4-FFF2-40B4-BE49-F238E27FC236}">
                <a16:creationId xmlns:a16="http://schemas.microsoft.com/office/drawing/2014/main" id="{ADA686E3-F807-49CE-BC67-070372C39DE7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0473451" y="4959737"/>
            <a:ext cx="425738" cy="4666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">
            <a:extLst>
              <a:ext uri="{FF2B5EF4-FFF2-40B4-BE49-F238E27FC236}">
                <a16:creationId xmlns:a16="http://schemas.microsoft.com/office/drawing/2014/main" id="{F7C7D4F8-51D9-4775-8DD4-47655D4DDBAB}"/>
              </a:ext>
            </a:extLst>
          </p:cNvPr>
          <p:cNvSpPr txBox="1"/>
          <p:nvPr/>
        </p:nvSpPr>
        <p:spPr>
          <a:xfrm>
            <a:off x="11327882" y="5713180"/>
            <a:ext cx="28121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350" b="1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C6697F-E23E-4784-B6C2-1726BD7F966B}"/>
              </a:ext>
            </a:extLst>
          </p:cNvPr>
          <p:cNvSpPr txBox="1"/>
          <p:nvPr/>
        </p:nvSpPr>
        <p:spPr>
          <a:xfrm>
            <a:off x="9650358" y="640347"/>
            <a:ext cx="2449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C7CAD8"/>
                </a:solidFill>
              </a:rPr>
              <a:t>ROS Environment</a:t>
            </a:r>
          </a:p>
          <a:p>
            <a:pPr algn="ctr"/>
            <a:r>
              <a:rPr lang="it-IT" sz="2400" b="1" dirty="0">
                <a:solidFill>
                  <a:srgbClr val="C7CAD8"/>
                </a:solidFill>
              </a:rPr>
              <a:t>on a LAN</a:t>
            </a:r>
          </a:p>
        </p:txBody>
      </p:sp>
      <p:pic>
        <p:nvPicPr>
          <p:cNvPr id="22" name="Picture 12" descr="A picture containing person, indoor, sky&#10;&#10;Description generated with very high confidence">
            <a:extLst>
              <a:ext uri="{FF2B5EF4-FFF2-40B4-BE49-F238E27FC236}">
                <a16:creationId xmlns:a16="http://schemas.microsoft.com/office/drawing/2014/main" id="{935C6AAD-837E-4760-85CC-DA95C0BB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802" y="5296611"/>
            <a:ext cx="1626002" cy="1180052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5584E6C-1C9A-4934-9E5E-3E4F18AE96D1}"/>
              </a:ext>
            </a:extLst>
          </p:cNvPr>
          <p:cNvSpPr txBox="1"/>
          <p:nvPr/>
        </p:nvSpPr>
        <p:spPr>
          <a:xfrm>
            <a:off x="7595317" y="1471344"/>
            <a:ext cx="141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</a:rPr>
              <a:t>Cloud </a:t>
            </a:r>
            <a:r>
              <a:rPr lang="en-US" b="1" dirty="0">
                <a:solidFill>
                  <a:srgbClr val="091227"/>
                </a:solidFill>
                <a:cs typeface="Calibri"/>
              </a:rPr>
              <a:t>Platform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E93F4597-B76F-4336-B2EE-AED9F061215E}"/>
              </a:ext>
            </a:extLst>
          </p:cNvPr>
          <p:cNvSpPr txBox="1"/>
          <p:nvPr/>
        </p:nvSpPr>
        <p:spPr>
          <a:xfrm>
            <a:off x="9185952" y="3696493"/>
            <a:ext cx="137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  <a:cs typeface="Calibri"/>
              </a:rPr>
              <a:t>Output Module</a:t>
            </a:r>
            <a:endParaRPr lang="en-US" dirty="0">
              <a:solidFill>
                <a:srgbClr val="091227"/>
              </a:solidFill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F10E6030-C3E2-454F-AC67-19DC94FCC239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6</a:t>
            </a:r>
          </a:p>
        </p:txBody>
      </p:sp>
    </p:spTree>
    <p:extLst>
      <p:ext uri="{BB962C8B-B14F-4D97-AF65-F5344CB8AC3E}">
        <p14:creationId xmlns:p14="http://schemas.microsoft.com/office/powerpoint/2010/main" val="117067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10" grpId="0" uiExpand="1" animBg="1"/>
      <p:bldP spid="11" grpId="0" uiExpand="1" animBg="1"/>
      <p:bldP spid="13" grpId="0" uiExpand="1" animBg="1"/>
      <p:bldP spid="23" grpId="0" animBg="1"/>
      <p:bldP spid="12" grpId="0" uiExpand="1" animBg="1"/>
      <p:bldP spid="24" grpId="0" animBg="1"/>
      <p:bldP spid="31" grpId="0" uiExpand="1"/>
      <p:bldP spid="32" grpId="0"/>
      <p:bldP spid="33" grpId="0"/>
      <p:bldP spid="34" grpId="0" uiExpand="1"/>
      <p:bldP spid="2" grpId="0" uiExpand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854BFE5C-765E-4A05-B58B-ED2199AE059C}"/>
              </a:ext>
            </a:extLst>
          </p:cNvPr>
          <p:cNvSpPr txBox="1"/>
          <p:nvPr/>
        </p:nvSpPr>
        <p:spPr>
          <a:xfrm>
            <a:off x="853979" y="782248"/>
            <a:ext cx="4117948" cy="5239896"/>
          </a:xfrm>
          <a:prstGeom prst="rect">
            <a:avLst/>
          </a:prstGeom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 framework designed for robotics application developments.</a:t>
            </a:r>
          </a:p>
          <a:p>
            <a:pPr marL="257168" indent="-257168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Each actor involved in </a:t>
            </a:r>
            <a:r>
              <a:rPr lang="en-US" sz="2400" u="sng" dirty="0">
                <a:latin typeface="Times New Roman"/>
                <a:cs typeface="Times New Roman"/>
              </a:rPr>
              <a:t>PARLOMA</a:t>
            </a:r>
            <a:r>
              <a:rPr lang="en-US" sz="2400" dirty="0">
                <a:latin typeface="Times New Roman"/>
                <a:cs typeface="Times New Roman"/>
              </a:rPr>
              <a:t>, such as I/O modules and Platform, performs within it some processes called </a:t>
            </a:r>
            <a:r>
              <a:rPr lang="en-US" sz="2400" u="sng" dirty="0">
                <a:latin typeface="Times New Roman"/>
                <a:cs typeface="Times New Roman"/>
              </a:rPr>
              <a:t>ROS nodes</a:t>
            </a:r>
            <a:r>
              <a:rPr lang="en-US" sz="2400" dirty="0">
                <a:latin typeface="Times New Roman"/>
                <a:cs typeface="Times New Roman"/>
              </a:rPr>
              <a:t>. 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pPr marL="257168" indent="-257168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These nodes communicate between them exchanging messages on </a:t>
            </a:r>
            <a:r>
              <a:rPr lang="en-US" sz="2400" u="sng" dirty="0">
                <a:latin typeface="Times New Roman"/>
                <a:cs typeface="Times New Roman"/>
              </a:rPr>
              <a:t>topics</a:t>
            </a:r>
            <a:r>
              <a:rPr lang="en-US" sz="2400" dirty="0">
                <a:latin typeface="Times New Roman"/>
                <a:cs typeface="Times New Roman"/>
              </a:rPr>
              <a:t>.</a:t>
            </a:r>
          </a:p>
          <a:p>
            <a:pPr marL="257168" indent="-257168">
              <a:buFont typeface="Arial"/>
              <a:buChar char="•"/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E2D3AE1-603A-4C69-AD85-D3041D47F153}"/>
              </a:ext>
            </a:extLst>
          </p:cNvPr>
          <p:cNvSpPr txBox="1"/>
          <p:nvPr/>
        </p:nvSpPr>
        <p:spPr>
          <a:xfrm>
            <a:off x="782626" y="35890"/>
            <a:ext cx="908357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PERATING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(ROS)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5FCA501A-C73D-4304-A12F-538EC4F8A03B}"/>
              </a:ext>
            </a:extLst>
          </p:cNvPr>
          <p:cNvSpPr/>
          <p:nvPr/>
        </p:nvSpPr>
        <p:spPr>
          <a:xfrm>
            <a:off x="5099032" y="1140398"/>
            <a:ext cx="6406672" cy="4577204"/>
          </a:xfrm>
          <a:prstGeom prst="ellipse">
            <a:avLst/>
          </a:prstGeom>
          <a:solidFill>
            <a:srgbClr val="9EE1E1">
              <a:alpha val="72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b="1" dirty="0">
              <a:cs typeface="Calibri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7DF843C5-F69F-4112-8263-B88BE485791A}"/>
              </a:ext>
            </a:extLst>
          </p:cNvPr>
          <p:cNvSpPr/>
          <p:nvPr/>
        </p:nvSpPr>
        <p:spPr>
          <a:xfrm>
            <a:off x="7451132" y="1396466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  <a:p>
            <a:pPr algn="ctr"/>
            <a:endParaRPr lang="en-US" sz="2000" b="1" dirty="0">
              <a:cs typeface="Calibri"/>
            </a:endParaRPr>
          </a:p>
          <a:p>
            <a:pPr algn="ctr"/>
            <a:endParaRPr lang="en-US" sz="2000" b="1" dirty="0">
              <a:cs typeface="Calibri"/>
            </a:endParaRPr>
          </a:p>
          <a:p>
            <a:pPr algn="ctr"/>
            <a:endParaRPr lang="en-US" sz="2000" b="1" i="1" u="sng" dirty="0">
              <a:cs typeface="Calibri"/>
            </a:endParaRPr>
          </a:p>
        </p:txBody>
      </p:sp>
      <p:sp>
        <p:nvSpPr>
          <p:cNvPr id="13" name="Oval 15">
            <a:extLst>
              <a:ext uri="{FF2B5EF4-FFF2-40B4-BE49-F238E27FC236}">
                <a16:creationId xmlns:a16="http://schemas.microsoft.com/office/drawing/2014/main" id="{111DF7C1-2256-4091-B894-1F3E61C8B151}"/>
              </a:ext>
            </a:extLst>
          </p:cNvPr>
          <p:cNvSpPr/>
          <p:nvPr/>
        </p:nvSpPr>
        <p:spPr>
          <a:xfrm>
            <a:off x="9020299" y="3628315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23" name="Cloud 10">
            <a:extLst>
              <a:ext uri="{FF2B5EF4-FFF2-40B4-BE49-F238E27FC236}">
                <a16:creationId xmlns:a16="http://schemas.microsoft.com/office/drawing/2014/main" id="{E3B7A06C-E752-43B9-97B0-6E2C89A93498}"/>
              </a:ext>
            </a:extLst>
          </p:cNvPr>
          <p:cNvSpPr/>
          <p:nvPr/>
        </p:nvSpPr>
        <p:spPr>
          <a:xfrm>
            <a:off x="5324413" y="2722071"/>
            <a:ext cx="2382437" cy="54000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Calibri"/>
              </a:rPr>
              <a:t>output/</a:t>
            </a:r>
            <a:r>
              <a:rPr lang="en-US" sz="1350" dirty="0" err="1">
                <a:cs typeface="Calibri"/>
              </a:rPr>
              <a:t>serial_topic</a:t>
            </a:r>
            <a:endParaRPr lang="en-US" sz="1350" dirty="0" err="1"/>
          </a:p>
        </p:txBody>
      </p:sp>
      <p:cxnSp>
        <p:nvCxnSpPr>
          <p:cNvPr id="25" name="Straight Arrow Connector 11">
            <a:extLst>
              <a:ext uri="{FF2B5EF4-FFF2-40B4-BE49-F238E27FC236}">
                <a16:creationId xmlns:a16="http://schemas.microsoft.com/office/drawing/2014/main" id="{C512CA13-9647-4B08-A3CD-22599E65FDC9}"/>
              </a:ext>
            </a:extLst>
          </p:cNvPr>
          <p:cNvCxnSpPr>
            <a:cxnSpLocks/>
            <a:endCxn id="23" idx="1"/>
          </p:cNvCxnSpPr>
          <p:nvPr/>
        </p:nvCxnSpPr>
        <p:spPr>
          <a:xfrm flipH="1" flipV="1">
            <a:off x="6515632" y="3261496"/>
            <a:ext cx="454910" cy="36682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4">
            <a:extLst>
              <a:ext uri="{FF2B5EF4-FFF2-40B4-BE49-F238E27FC236}">
                <a16:creationId xmlns:a16="http://schemas.microsoft.com/office/drawing/2014/main" id="{90F2F0CB-BF40-469C-B6D9-2669D0EE7F0B}"/>
              </a:ext>
            </a:extLst>
          </p:cNvPr>
          <p:cNvSpPr/>
          <p:nvPr/>
        </p:nvSpPr>
        <p:spPr>
          <a:xfrm>
            <a:off x="6091804" y="3565421"/>
            <a:ext cx="1702473" cy="1559858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4" name="Cloud 30">
            <a:extLst>
              <a:ext uri="{FF2B5EF4-FFF2-40B4-BE49-F238E27FC236}">
                <a16:creationId xmlns:a16="http://schemas.microsoft.com/office/drawing/2014/main" id="{9657B70F-5ADD-474A-A4B2-FF6874AF8BEA}"/>
              </a:ext>
            </a:extLst>
          </p:cNvPr>
          <p:cNvSpPr/>
          <p:nvPr/>
        </p:nvSpPr>
        <p:spPr>
          <a:xfrm>
            <a:off x="9156210" y="2722071"/>
            <a:ext cx="2171669" cy="54000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cs typeface="Calibri"/>
              </a:rPr>
              <a:t>Joint_command</a:t>
            </a:r>
            <a:endParaRPr lang="en-US" sz="1350" dirty="0" err="1"/>
          </a:p>
        </p:txBody>
      </p:sp>
      <p:cxnSp>
        <p:nvCxnSpPr>
          <p:cNvPr id="26" name="Straight Arrow Connector 31">
            <a:extLst>
              <a:ext uri="{FF2B5EF4-FFF2-40B4-BE49-F238E27FC236}">
                <a16:creationId xmlns:a16="http://schemas.microsoft.com/office/drawing/2014/main" id="{F9318CFB-143F-4AA4-95AD-A7882566F884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V="1">
            <a:off x="6515632" y="2176395"/>
            <a:ext cx="935500" cy="5765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2">
            <a:extLst>
              <a:ext uri="{FF2B5EF4-FFF2-40B4-BE49-F238E27FC236}">
                <a16:creationId xmlns:a16="http://schemas.microsoft.com/office/drawing/2014/main" id="{CC9A252A-EADD-4C97-9BF8-4C079343A04E}"/>
              </a:ext>
            </a:extLst>
          </p:cNvPr>
          <p:cNvCxnSpPr>
            <a:cxnSpLocks/>
            <a:stCxn id="11" idx="6"/>
            <a:endCxn id="24" idx="3"/>
          </p:cNvCxnSpPr>
          <p:nvPr/>
        </p:nvCxnSpPr>
        <p:spPr>
          <a:xfrm>
            <a:off x="9153605" y="2176395"/>
            <a:ext cx="1088440" cy="5765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3">
            <a:extLst>
              <a:ext uri="{FF2B5EF4-FFF2-40B4-BE49-F238E27FC236}">
                <a16:creationId xmlns:a16="http://schemas.microsoft.com/office/drawing/2014/main" id="{0F8D9FD7-26F2-4EAE-8029-0755980C5C42}"/>
              </a:ext>
            </a:extLst>
          </p:cNvPr>
          <p:cNvCxnSpPr>
            <a:cxnSpLocks/>
            <a:stCxn id="24" idx="1"/>
            <a:endCxn id="13" idx="0"/>
          </p:cNvCxnSpPr>
          <p:nvPr/>
        </p:nvCxnSpPr>
        <p:spPr>
          <a:xfrm flipH="1">
            <a:off x="9871536" y="3261496"/>
            <a:ext cx="370509" cy="3668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13">
            <a:extLst>
              <a:ext uri="{FF2B5EF4-FFF2-40B4-BE49-F238E27FC236}">
                <a16:creationId xmlns:a16="http://schemas.microsoft.com/office/drawing/2014/main" id="{22DDB8CD-F61D-4E2C-B2EB-044F7F8F35A3}"/>
              </a:ext>
            </a:extLst>
          </p:cNvPr>
          <p:cNvSpPr txBox="1"/>
          <p:nvPr/>
        </p:nvSpPr>
        <p:spPr>
          <a:xfrm>
            <a:off x="9156209" y="2015837"/>
            <a:ext cx="1903386" cy="3000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+mj-lt"/>
              </a:rPr>
              <a:t>[180, 0, 0, 0, 180]  </a:t>
            </a:r>
            <a:r>
              <a:rPr lang="en-US" sz="1500" dirty="0">
                <a:latin typeface="+mj-lt"/>
              </a:rPr>
              <a:t>​</a:t>
            </a:r>
            <a:endParaRPr lang="en-US" sz="1500" dirty="0">
              <a:latin typeface="+mj-lt"/>
              <a:cs typeface="Calibri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D83B279-507C-4012-AC6F-B762FD56EF47}"/>
              </a:ext>
            </a:extLst>
          </p:cNvPr>
          <p:cNvSpPr txBox="1"/>
          <p:nvPr/>
        </p:nvSpPr>
        <p:spPr>
          <a:xfrm>
            <a:off x="7579565" y="2148435"/>
            <a:ext cx="1450819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MASTER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  <a:cs typeface="Calibri"/>
            </a:endParaRPr>
          </a:p>
        </p:txBody>
      </p:sp>
      <p:sp>
        <p:nvSpPr>
          <p:cNvPr id="32" name="TextBox 34">
            <a:extLst>
              <a:ext uri="{FF2B5EF4-FFF2-40B4-BE49-F238E27FC236}">
                <a16:creationId xmlns:a16="http://schemas.microsoft.com/office/drawing/2014/main" id="{38A27E47-C5D9-46B5-97A9-C72C73CC6A57}"/>
              </a:ext>
            </a:extLst>
          </p:cNvPr>
          <p:cNvSpPr txBox="1"/>
          <p:nvPr/>
        </p:nvSpPr>
        <p:spPr>
          <a:xfrm>
            <a:off x="6220735" y="4395668"/>
            <a:ext cx="1444611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Publisher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</a:endParaRPr>
          </a:p>
        </p:txBody>
      </p:sp>
      <p:sp>
        <p:nvSpPr>
          <p:cNvPr id="33" name="TextBox 35">
            <a:extLst>
              <a:ext uri="{FF2B5EF4-FFF2-40B4-BE49-F238E27FC236}">
                <a16:creationId xmlns:a16="http://schemas.microsoft.com/office/drawing/2014/main" id="{BEA35328-9768-4AE0-B3F7-06D57430B02E}"/>
              </a:ext>
            </a:extLst>
          </p:cNvPr>
          <p:cNvSpPr txBox="1"/>
          <p:nvPr/>
        </p:nvSpPr>
        <p:spPr>
          <a:xfrm>
            <a:off x="9020299" y="4408244"/>
            <a:ext cx="1702473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Subscriber</a:t>
            </a:r>
          </a:p>
          <a:p>
            <a:pPr algn="ctr"/>
            <a:r>
              <a:rPr lang="en-US" b="1" dirty="0">
                <a:solidFill>
                  <a:srgbClr val="076767"/>
                </a:solidFill>
                <a:cs typeface="Calibri"/>
              </a:rPr>
              <a:t>Node</a:t>
            </a:r>
            <a:endParaRPr lang="en-US" dirty="0">
              <a:solidFill>
                <a:srgbClr val="076767"/>
              </a:solidFill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39ACE33B-9EC8-4E7A-8584-AC1996B09434}"/>
              </a:ext>
            </a:extLst>
          </p:cNvPr>
          <p:cNvSpPr txBox="1"/>
          <p:nvPr/>
        </p:nvSpPr>
        <p:spPr>
          <a:xfrm>
            <a:off x="6312267" y="3708035"/>
            <a:ext cx="1322366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</a:rPr>
              <a:t>Input Module</a:t>
            </a:r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cxnSp>
        <p:nvCxnSpPr>
          <p:cNvPr id="36" name="Straight Arrow Connector 39">
            <a:extLst>
              <a:ext uri="{FF2B5EF4-FFF2-40B4-BE49-F238E27FC236}">
                <a16:creationId xmlns:a16="http://schemas.microsoft.com/office/drawing/2014/main" id="{010141FE-98D0-4D6D-883D-C6261BEC5ADA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5847397" y="4896843"/>
            <a:ext cx="493728" cy="42131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 picture containing indoor, wall, black, floor&#10;&#10;Description generated with high confidence">
            <a:extLst>
              <a:ext uri="{FF2B5EF4-FFF2-40B4-BE49-F238E27FC236}">
                <a16:creationId xmlns:a16="http://schemas.microsoft.com/office/drawing/2014/main" id="{70ABA9B6-C4F1-4C43-8E38-52E17ED3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85" y="5029957"/>
            <a:ext cx="964240" cy="1446706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cxnSp>
        <p:nvCxnSpPr>
          <p:cNvPr id="40" name="Straight Arrow Connector 38">
            <a:extLst>
              <a:ext uri="{FF2B5EF4-FFF2-40B4-BE49-F238E27FC236}">
                <a16:creationId xmlns:a16="http://schemas.microsoft.com/office/drawing/2014/main" id="{ADA686E3-F807-49CE-BC67-070372C39DE7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10473451" y="4959737"/>
            <a:ext cx="425738" cy="46661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">
            <a:extLst>
              <a:ext uri="{FF2B5EF4-FFF2-40B4-BE49-F238E27FC236}">
                <a16:creationId xmlns:a16="http://schemas.microsoft.com/office/drawing/2014/main" id="{F7C7D4F8-51D9-4775-8DD4-47655D4DDBAB}"/>
              </a:ext>
            </a:extLst>
          </p:cNvPr>
          <p:cNvSpPr txBox="1"/>
          <p:nvPr/>
        </p:nvSpPr>
        <p:spPr>
          <a:xfrm>
            <a:off x="11327882" y="5713180"/>
            <a:ext cx="28121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350" b="1" dirty="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C6697F-E23E-4784-B6C2-1726BD7F966B}"/>
              </a:ext>
            </a:extLst>
          </p:cNvPr>
          <p:cNvSpPr txBox="1"/>
          <p:nvPr/>
        </p:nvSpPr>
        <p:spPr>
          <a:xfrm>
            <a:off x="9650358" y="640347"/>
            <a:ext cx="2449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C7CAD8"/>
                </a:solidFill>
              </a:rPr>
              <a:t>ROS Environment</a:t>
            </a:r>
          </a:p>
          <a:p>
            <a:pPr algn="ctr"/>
            <a:r>
              <a:rPr lang="it-IT" sz="2400" b="1" dirty="0">
                <a:solidFill>
                  <a:srgbClr val="C7CAD8"/>
                </a:solidFill>
              </a:rPr>
              <a:t>on a LAN</a:t>
            </a:r>
          </a:p>
        </p:txBody>
      </p:sp>
      <p:pic>
        <p:nvPicPr>
          <p:cNvPr id="22" name="Picture 12" descr="A picture containing person, indoor, sky&#10;&#10;Description generated with very high confidence">
            <a:extLst>
              <a:ext uri="{FF2B5EF4-FFF2-40B4-BE49-F238E27FC236}">
                <a16:creationId xmlns:a16="http://schemas.microsoft.com/office/drawing/2014/main" id="{935C6AAD-837E-4760-85CC-DA95C0BBC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802" y="5296611"/>
            <a:ext cx="1626002" cy="1180052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5584E6C-1C9A-4934-9E5E-3E4F18AE96D1}"/>
              </a:ext>
            </a:extLst>
          </p:cNvPr>
          <p:cNvSpPr txBox="1"/>
          <p:nvPr/>
        </p:nvSpPr>
        <p:spPr>
          <a:xfrm>
            <a:off x="7595317" y="1471344"/>
            <a:ext cx="141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</a:rPr>
              <a:t>Cloud </a:t>
            </a:r>
            <a:r>
              <a:rPr lang="en-US" b="1" dirty="0">
                <a:solidFill>
                  <a:srgbClr val="091227"/>
                </a:solidFill>
                <a:cs typeface="Calibri"/>
              </a:rPr>
              <a:t>Platform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E93F4597-B76F-4336-B2EE-AED9F061215E}"/>
              </a:ext>
            </a:extLst>
          </p:cNvPr>
          <p:cNvSpPr txBox="1"/>
          <p:nvPr/>
        </p:nvSpPr>
        <p:spPr>
          <a:xfrm>
            <a:off x="9185952" y="3696493"/>
            <a:ext cx="137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91227"/>
                </a:solidFill>
                <a:cs typeface="Calibri"/>
              </a:rPr>
              <a:t>Output Module</a:t>
            </a:r>
            <a:endParaRPr lang="en-US" dirty="0">
              <a:solidFill>
                <a:srgbClr val="091227"/>
              </a:solidFill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26B09D0-5C29-460E-921A-489618D26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9666" y="1899177"/>
            <a:ext cx="3746264" cy="3742448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DAB624F-97A4-44A7-BA82-FA18E38780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39" y="817744"/>
            <a:ext cx="2583467" cy="4823881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sp>
        <p:nvSpPr>
          <p:cNvPr id="41" name="TextBox 1">
            <a:extLst>
              <a:ext uri="{FF2B5EF4-FFF2-40B4-BE49-F238E27FC236}">
                <a16:creationId xmlns:a16="http://schemas.microsoft.com/office/drawing/2014/main" id="{F10E6030-C3E2-454F-AC67-19DC94FCC239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6</a:t>
            </a: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1E6E5887-E468-445C-AA87-7ADE9D923022}"/>
              </a:ext>
            </a:extLst>
          </p:cNvPr>
          <p:cNvSpPr txBox="1"/>
          <p:nvPr/>
        </p:nvSpPr>
        <p:spPr>
          <a:xfrm>
            <a:off x="4971927" y="3396411"/>
            <a:ext cx="1903386" cy="3000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+mj-lt"/>
              </a:rPr>
              <a:t>[</a:t>
            </a:r>
            <a:r>
              <a:rPr lang="el-GR" sz="1500" dirty="0">
                <a:solidFill>
                  <a:srgbClr val="000000"/>
                </a:solidFill>
                <a:latin typeface="+mj-lt"/>
              </a:rPr>
              <a:t>π</a:t>
            </a:r>
            <a:r>
              <a:rPr lang="en-US" sz="1500" dirty="0">
                <a:solidFill>
                  <a:srgbClr val="000000"/>
                </a:solidFill>
                <a:latin typeface="+mj-lt"/>
              </a:rPr>
              <a:t>, 0, 0, 0, </a:t>
            </a:r>
            <a:r>
              <a:rPr lang="el-GR" sz="1500" dirty="0">
                <a:solidFill>
                  <a:srgbClr val="000000"/>
                </a:solidFill>
              </a:rPr>
              <a:t>π</a:t>
            </a:r>
            <a:r>
              <a:rPr lang="en-US" sz="1500" dirty="0">
                <a:solidFill>
                  <a:srgbClr val="000000"/>
                </a:solidFill>
                <a:latin typeface="+mj-lt"/>
              </a:rPr>
              <a:t>]  </a:t>
            </a:r>
            <a:r>
              <a:rPr lang="en-US" sz="1500" dirty="0">
                <a:latin typeface="+mj-lt"/>
              </a:rPr>
              <a:t>​</a:t>
            </a:r>
            <a:endParaRPr lang="en-US" sz="1500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6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25026 0.3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3" y="160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24088 0.3606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4" y="1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AD7119-1F96-441A-9836-196C4396A879}"/>
              </a:ext>
            </a:extLst>
          </p:cNvPr>
          <p:cNvSpPr txBox="1"/>
          <p:nvPr/>
        </p:nvSpPr>
        <p:spPr>
          <a:xfrm>
            <a:off x="974905" y="3814583"/>
            <a:ext cx="5556307" cy="2223686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network technology that embeds all the ROS equipped devices in the same network, assigning each of them a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IP address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regardless their corresponding LAN.</a:t>
            </a:r>
            <a:endParaRPr lang="en-US" sz="28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0E93D7-2D6C-4FCA-911A-36EA5057859D}"/>
              </a:ext>
            </a:extLst>
          </p:cNvPr>
          <p:cNvSpPr txBox="1"/>
          <p:nvPr/>
        </p:nvSpPr>
        <p:spPr>
          <a:xfrm>
            <a:off x="743076" y="0"/>
            <a:ext cx="908357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IRTUAL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(VPN)</a:t>
            </a:r>
          </a:p>
        </p:txBody>
      </p:sp>
      <p:pic>
        <p:nvPicPr>
          <p:cNvPr id="2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D8EB2E6C-0DD4-4B07-BC65-09773A8BB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905" y="1044517"/>
            <a:ext cx="5298412" cy="2626999"/>
          </a:xfrm>
          <a:prstGeom prst="rect">
            <a:avLst/>
          </a:prstGeom>
          <a:gradFill>
            <a:gsLst>
              <a:gs pos="0">
                <a:srgbClr val="53D84F"/>
              </a:gs>
              <a:gs pos="100000">
                <a:srgbClr val="29A5A5"/>
              </a:gs>
            </a:gsLst>
          </a:gradFill>
          <a:ln>
            <a:noFill/>
          </a:ln>
          <a:effectLst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7D55FB-4BD9-42C6-803F-E16C22DF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17" y="4035775"/>
            <a:ext cx="4269812" cy="12461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27D81B0-C466-4712-A6F7-F856D9ACC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09" y="1110617"/>
            <a:ext cx="4702610" cy="2903958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4FC2C4EF-B25A-4F5A-9C0A-E2CAC166B420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7</a:t>
            </a:r>
          </a:p>
        </p:txBody>
      </p:sp>
    </p:spTree>
    <p:extLst>
      <p:ext uri="{BB962C8B-B14F-4D97-AF65-F5344CB8AC3E}">
        <p14:creationId xmlns:p14="http://schemas.microsoft.com/office/powerpoint/2010/main" val="74778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68">
            <a:extLst>
              <a:ext uri="{FF2B5EF4-FFF2-40B4-BE49-F238E27FC236}">
                <a16:creationId xmlns:a16="http://schemas.microsoft.com/office/drawing/2014/main" id="{55C670DE-6EF8-4F88-A6D2-C51B72F5D4CC}"/>
              </a:ext>
            </a:extLst>
          </p:cNvPr>
          <p:cNvSpPr/>
          <p:nvPr/>
        </p:nvSpPr>
        <p:spPr>
          <a:xfrm>
            <a:off x="1611588" y="823093"/>
            <a:ext cx="3836894" cy="3084519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b="1" dirty="0">
              <a:cs typeface="Calibri"/>
            </a:endParaRPr>
          </a:p>
        </p:txBody>
      </p:sp>
      <p:sp>
        <p:nvSpPr>
          <p:cNvPr id="21" name="Oval 70">
            <a:extLst>
              <a:ext uri="{FF2B5EF4-FFF2-40B4-BE49-F238E27FC236}">
                <a16:creationId xmlns:a16="http://schemas.microsoft.com/office/drawing/2014/main" id="{9CD0B74D-FC15-4DE1-BBDA-6A825B5A57A7}"/>
              </a:ext>
            </a:extLst>
          </p:cNvPr>
          <p:cNvSpPr/>
          <p:nvPr/>
        </p:nvSpPr>
        <p:spPr>
          <a:xfrm>
            <a:off x="2792649" y="968402"/>
            <a:ext cx="1474773" cy="1183701"/>
          </a:xfrm>
          <a:prstGeom prst="ellipse">
            <a:avLst/>
          </a:prstGeom>
          <a:solidFill>
            <a:schemeClr val="lt1">
              <a:alpha val="64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Server</a:t>
            </a:r>
            <a:endParaRPr lang="en-US" sz="2000" b="1" i="1" u="sng" dirty="0">
              <a:cs typeface="Calibri"/>
            </a:endParaRPr>
          </a:p>
        </p:txBody>
      </p:sp>
      <p:sp>
        <p:nvSpPr>
          <p:cNvPr id="22" name="Oval 72">
            <a:extLst>
              <a:ext uri="{FF2B5EF4-FFF2-40B4-BE49-F238E27FC236}">
                <a16:creationId xmlns:a16="http://schemas.microsoft.com/office/drawing/2014/main" id="{9BC3A8DD-CC80-4324-B756-9EE1A19EC182}"/>
              </a:ext>
            </a:extLst>
          </p:cNvPr>
          <p:cNvSpPr/>
          <p:nvPr/>
        </p:nvSpPr>
        <p:spPr>
          <a:xfrm>
            <a:off x="2013712" y="2257765"/>
            <a:ext cx="1262928" cy="1183701"/>
          </a:xfrm>
          <a:prstGeom prst="ellipse">
            <a:avLst/>
          </a:prstGeom>
          <a:solidFill>
            <a:schemeClr val="lt1">
              <a:alpha val="64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Input</a:t>
            </a:r>
          </a:p>
          <a:p>
            <a:pPr algn="ctr"/>
            <a:r>
              <a:rPr lang="en-US" sz="2000" b="1" dirty="0">
                <a:cs typeface="Calibri"/>
              </a:rPr>
              <a:t>Client</a:t>
            </a:r>
            <a:endParaRPr lang="en-US" sz="2000" dirty="0">
              <a:cs typeface="Calibri"/>
            </a:endParaRPr>
          </a:p>
          <a:p>
            <a:pPr algn="ctr"/>
            <a:endParaRPr lang="en-US" sz="2000" dirty="0">
              <a:cs typeface="Calibri"/>
            </a:endParaRPr>
          </a:p>
        </p:txBody>
      </p:sp>
      <p:sp>
        <p:nvSpPr>
          <p:cNvPr id="23" name="Oval 74">
            <a:extLst>
              <a:ext uri="{FF2B5EF4-FFF2-40B4-BE49-F238E27FC236}">
                <a16:creationId xmlns:a16="http://schemas.microsoft.com/office/drawing/2014/main" id="{151C670A-731C-4D1B-B292-B56ED4F2A6CF}"/>
              </a:ext>
            </a:extLst>
          </p:cNvPr>
          <p:cNvSpPr/>
          <p:nvPr/>
        </p:nvSpPr>
        <p:spPr>
          <a:xfrm>
            <a:off x="3640089" y="2219422"/>
            <a:ext cx="1474773" cy="1183701"/>
          </a:xfrm>
          <a:prstGeom prst="ellipse">
            <a:avLst/>
          </a:prstGeom>
          <a:solidFill>
            <a:schemeClr val="lt1">
              <a:alpha val="64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cs typeface="Calibri"/>
            </a:endParaRPr>
          </a:p>
          <a:p>
            <a:pPr algn="ctr"/>
            <a:endParaRPr lang="en-US" sz="2000" b="1" dirty="0">
              <a:solidFill>
                <a:srgbClr val="0B152F"/>
              </a:solidFill>
              <a:cs typeface="Calibri"/>
            </a:endParaRPr>
          </a:p>
          <a:p>
            <a:pPr algn="ctr"/>
            <a:endParaRPr lang="en-US" sz="2000" b="1" dirty="0">
              <a:solidFill>
                <a:srgbClr val="0B152F"/>
              </a:solidFill>
              <a:cs typeface="Calibri"/>
            </a:endParaRPr>
          </a:p>
          <a:p>
            <a:pPr algn="ctr"/>
            <a:r>
              <a:rPr lang="en-US" sz="2000" b="1" dirty="0">
                <a:solidFill>
                  <a:srgbClr val="0B152F"/>
                </a:solidFill>
                <a:cs typeface="Calibri"/>
              </a:rPr>
              <a:t>Output Client</a:t>
            </a:r>
            <a:endParaRPr lang="en-US" sz="2000" dirty="0">
              <a:solidFill>
                <a:srgbClr val="0B152F"/>
              </a:solidFill>
            </a:endParaRPr>
          </a:p>
          <a:p>
            <a:pPr algn="ctr"/>
            <a:endParaRPr lang="en-US" sz="2000" i="1" u="sng" dirty="0">
              <a:cs typeface="Calibri"/>
            </a:endParaRPr>
          </a:p>
          <a:p>
            <a:pPr algn="ctr"/>
            <a:endParaRPr lang="en-US" sz="2000" i="1" u="sng" dirty="0">
              <a:cs typeface="Calibri"/>
            </a:endParaRPr>
          </a:p>
          <a:p>
            <a:pPr algn="ctr"/>
            <a:endParaRPr lang="en-US" sz="2000" dirty="0">
              <a:cs typeface="Calibri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B4FB98C-15BD-4596-8C0C-41AC1860AFAA}"/>
              </a:ext>
            </a:extLst>
          </p:cNvPr>
          <p:cNvCxnSpPr>
            <a:cxnSpLocks/>
            <a:stCxn id="23" idx="0"/>
            <a:endCxn id="21" idx="5"/>
          </p:cNvCxnSpPr>
          <p:nvPr/>
        </p:nvCxnSpPr>
        <p:spPr>
          <a:xfrm flipH="1" flipV="1">
            <a:off x="4051446" y="1978754"/>
            <a:ext cx="326030" cy="240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09DA865-12FC-414D-9B48-75A7A042DC6F}"/>
              </a:ext>
            </a:extLst>
          </p:cNvPr>
          <p:cNvCxnSpPr>
            <a:cxnSpLocks/>
            <a:stCxn id="22" idx="0"/>
            <a:endCxn id="21" idx="3"/>
          </p:cNvCxnSpPr>
          <p:nvPr/>
        </p:nvCxnSpPr>
        <p:spPr>
          <a:xfrm flipV="1">
            <a:off x="2645176" y="1978754"/>
            <a:ext cx="363449" cy="279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6" name="Picture 152">
            <a:extLst>
              <a:ext uri="{FF2B5EF4-FFF2-40B4-BE49-F238E27FC236}">
                <a16:creationId xmlns:a16="http://schemas.microsoft.com/office/drawing/2014/main" id="{C5115188-1165-4878-B1C8-14288F82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74" y="1259422"/>
            <a:ext cx="629195" cy="638915"/>
          </a:xfrm>
          <a:prstGeom prst="rect">
            <a:avLst/>
          </a:prstGeom>
        </p:spPr>
      </p:pic>
      <p:pic>
        <p:nvPicPr>
          <p:cNvPr id="27" name="Picture 152">
            <a:extLst>
              <a:ext uri="{FF2B5EF4-FFF2-40B4-BE49-F238E27FC236}">
                <a16:creationId xmlns:a16="http://schemas.microsoft.com/office/drawing/2014/main" id="{9AB1582C-E975-4AE1-8686-6CE45731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74" y="3145491"/>
            <a:ext cx="355209" cy="360696"/>
          </a:xfrm>
          <a:prstGeom prst="rect">
            <a:avLst/>
          </a:prstGeom>
        </p:spPr>
      </p:pic>
      <p:pic>
        <p:nvPicPr>
          <p:cNvPr id="28" name="Picture 152">
            <a:extLst>
              <a:ext uri="{FF2B5EF4-FFF2-40B4-BE49-F238E27FC236}">
                <a16:creationId xmlns:a16="http://schemas.microsoft.com/office/drawing/2014/main" id="{6FADF9E7-510C-41CE-BD75-7761368E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01" y="3103462"/>
            <a:ext cx="418521" cy="424986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579FD41A-283B-41E6-9ECE-6F78A4CC3932}"/>
              </a:ext>
            </a:extLst>
          </p:cNvPr>
          <p:cNvSpPr txBox="1"/>
          <p:nvPr/>
        </p:nvSpPr>
        <p:spPr>
          <a:xfrm>
            <a:off x="1370122" y="3986121"/>
            <a:ext cx="6211154" cy="19942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Necessary files to build a VPN solution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 Authority 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Certificate, Encryption Files and Server Key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Certificate and a Key Pair, for each client 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configuration file 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configuration files </a:t>
            </a:r>
          </a:p>
          <a:p>
            <a:pPr marL="457200" indent="-457200"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service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60E93D7-2D6C-4FCA-911A-36EA5057859D}"/>
              </a:ext>
            </a:extLst>
          </p:cNvPr>
          <p:cNvSpPr txBox="1"/>
          <p:nvPr/>
        </p:nvSpPr>
        <p:spPr>
          <a:xfrm>
            <a:off x="817285" y="21657"/>
            <a:ext cx="908357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IRTUAL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RIVATE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(VPN)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7056F156-C3D3-4748-95AD-A21BE10ED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" r="-553" b="-229"/>
          <a:stretch/>
        </p:blipFill>
        <p:spPr>
          <a:xfrm>
            <a:off x="9262267" y="1156070"/>
            <a:ext cx="2186657" cy="5173999"/>
          </a:xfrm>
          <a:prstGeom prst="rect">
            <a:avLst/>
          </a:prstGeom>
        </p:spPr>
      </p:pic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B333C575-29A9-438E-A8AE-D2C553E834E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058901" y="2161746"/>
            <a:ext cx="841957" cy="30703"/>
          </a:xfrm>
          <a:prstGeom prst="straightConnector1">
            <a:avLst/>
          </a:prstGeom>
          <a:ln w="57150">
            <a:solidFill>
              <a:srgbClr val="4148D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0">
            <a:extLst>
              <a:ext uri="{FF2B5EF4-FFF2-40B4-BE49-F238E27FC236}">
                <a16:creationId xmlns:a16="http://schemas.microsoft.com/office/drawing/2014/main" id="{0E1FFA27-9705-45AB-95D8-52D144E90ED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058901" y="2192449"/>
            <a:ext cx="841957" cy="1516159"/>
          </a:xfrm>
          <a:prstGeom prst="straightConnector1">
            <a:avLst/>
          </a:prstGeom>
          <a:ln w="57150">
            <a:solidFill>
              <a:srgbClr val="4148D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5">
            <a:extLst>
              <a:ext uri="{FF2B5EF4-FFF2-40B4-BE49-F238E27FC236}">
                <a16:creationId xmlns:a16="http://schemas.microsoft.com/office/drawing/2014/main" id="{C229EEC2-DDA2-4205-BD25-1665854E0EA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9106562" y="5266808"/>
            <a:ext cx="776468" cy="415229"/>
          </a:xfrm>
          <a:prstGeom prst="straightConnector1">
            <a:avLst/>
          </a:prstGeom>
          <a:ln w="57150">
            <a:solidFill>
              <a:srgbClr val="4148D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7C3D2B61-5744-4AE3-BFB7-364F6E9AEB4B}"/>
              </a:ext>
            </a:extLst>
          </p:cNvPr>
          <p:cNvSpPr txBox="1"/>
          <p:nvPr/>
        </p:nvSpPr>
        <p:spPr>
          <a:xfrm>
            <a:off x="5842629" y="3724078"/>
            <a:ext cx="3263933" cy="3085460"/>
          </a:xfrm>
          <a:prstGeom prst="rect">
            <a:avLst/>
          </a:prstGeom>
          <a:gradFill>
            <a:gsLst>
              <a:gs pos="15000">
                <a:srgbClr val="53D84F"/>
              </a:gs>
              <a:gs pos="100000">
                <a:srgbClr val="29A5A5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port 1194</a:t>
            </a:r>
            <a:endParaRPr lang="en-US" sz="1400" dirty="0"/>
          </a:p>
          <a:p>
            <a:r>
              <a:rPr lang="en-US" sz="1400" dirty="0">
                <a:cs typeface="Calibri"/>
              </a:rPr>
              <a:t>proto </a:t>
            </a:r>
            <a:r>
              <a:rPr lang="en-US" sz="1400" dirty="0" err="1">
                <a:cs typeface="Calibri"/>
              </a:rPr>
              <a:t>tcp</a:t>
            </a:r>
            <a:endParaRPr lang="en-US" sz="1400" dirty="0" err="1"/>
          </a:p>
          <a:p>
            <a:r>
              <a:rPr lang="en-US" sz="1400" dirty="0">
                <a:cs typeface="Calibri"/>
              </a:rPr>
              <a:t>dev </a:t>
            </a:r>
            <a:r>
              <a:rPr lang="en-US" sz="1400" dirty="0" err="1">
                <a:cs typeface="Calibri"/>
              </a:rPr>
              <a:t>tun</a:t>
            </a:r>
            <a:endParaRPr lang="en-US" sz="1400" dirty="0" err="1"/>
          </a:p>
          <a:p>
            <a:r>
              <a:rPr lang="en-US" sz="1400" dirty="0">
                <a:cs typeface="Calibri"/>
              </a:rPr>
              <a:t>ca ca.crt</a:t>
            </a:r>
            <a:endParaRPr lang="en-US" sz="1400" dirty="0"/>
          </a:p>
          <a:p>
            <a:r>
              <a:rPr lang="en-US" sz="1400" dirty="0">
                <a:cs typeface="Calibri"/>
              </a:rPr>
              <a:t>cert server.crt</a:t>
            </a:r>
            <a:endParaRPr lang="en-US" sz="1400" dirty="0"/>
          </a:p>
          <a:p>
            <a:r>
              <a:rPr lang="en-US" sz="1400" dirty="0">
                <a:cs typeface="Calibri"/>
              </a:rPr>
              <a:t>key </a:t>
            </a:r>
            <a:r>
              <a:rPr lang="en-US" sz="1400" dirty="0" err="1">
                <a:cs typeface="Calibri"/>
              </a:rPr>
              <a:t>server.key</a:t>
            </a:r>
            <a:endParaRPr lang="en-US" sz="1400" dirty="0" err="1"/>
          </a:p>
          <a:p>
            <a:r>
              <a:rPr lang="en-US" sz="1400" dirty="0">
                <a:cs typeface="Calibri"/>
              </a:rPr>
              <a:t>dh dh2048.pem</a:t>
            </a:r>
            <a:endParaRPr lang="en-US" sz="1400" dirty="0"/>
          </a:p>
          <a:p>
            <a:r>
              <a:rPr lang="en-US" sz="1400" dirty="0">
                <a:cs typeface="Calibri"/>
              </a:rPr>
              <a:t>server 10.8.0.0 255.255.255.0</a:t>
            </a:r>
            <a:endParaRPr lang="en-US" sz="1400" dirty="0"/>
          </a:p>
          <a:p>
            <a:r>
              <a:rPr lang="en-US" sz="1400" dirty="0">
                <a:cs typeface="Calibri"/>
              </a:rPr>
              <a:t>ifconfig−pool−persistipp.txt</a:t>
            </a:r>
            <a:endParaRPr lang="en-US" sz="1400" dirty="0"/>
          </a:p>
          <a:p>
            <a:r>
              <a:rPr lang="en-US" sz="1400" dirty="0">
                <a:cs typeface="Calibri"/>
              </a:rPr>
              <a:t>keepalive 10 120</a:t>
            </a:r>
            <a:endParaRPr lang="en-US" sz="1400" dirty="0"/>
          </a:p>
          <a:p>
            <a:r>
              <a:rPr lang="en-US" sz="1400" dirty="0" err="1">
                <a:cs typeface="Calibri"/>
              </a:rPr>
              <a:t>tls−auth</a:t>
            </a:r>
            <a:r>
              <a:rPr lang="en-US" sz="1400" dirty="0">
                <a:cs typeface="Calibri"/>
              </a:rPr>
              <a:t> key.txt 0</a:t>
            </a:r>
            <a:endParaRPr lang="en-US" sz="1400" dirty="0"/>
          </a:p>
          <a:p>
            <a:r>
              <a:rPr lang="en-US" sz="1400" dirty="0">
                <a:cs typeface="Calibri"/>
              </a:rPr>
              <a:t>cipher AES−256−CBC</a:t>
            </a:r>
            <a:endParaRPr lang="en-US" sz="1400" dirty="0"/>
          </a:p>
          <a:p>
            <a:r>
              <a:rPr lang="en-US" sz="1400" dirty="0">
                <a:cs typeface="Calibri"/>
              </a:rPr>
              <a:t>persist−key</a:t>
            </a:r>
            <a:endParaRPr lang="en-US" sz="1400" dirty="0"/>
          </a:p>
          <a:p>
            <a:r>
              <a:rPr lang="en-US" sz="1400" dirty="0">
                <a:cs typeface="Calibri"/>
              </a:rPr>
              <a:t>persist−</a:t>
            </a:r>
            <a:r>
              <a:rPr lang="en-US" sz="1400" dirty="0" err="1">
                <a:cs typeface="Calibri"/>
              </a:rPr>
              <a:t>tun</a:t>
            </a:r>
            <a:endParaRPr lang="en-US" sz="1400" dirty="0"/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0D65AC39-8F97-43C5-9086-9AB70F6AC15C}"/>
              </a:ext>
            </a:extLst>
          </p:cNvPr>
          <p:cNvSpPr/>
          <p:nvPr/>
        </p:nvSpPr>
        <p:spPr>
          <a:xfrm>
            <a:off x="5864550" y="4424463"/>
            <a:ext cx="1559987" cy="808957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9278FD2E-363C-4569-9CF5-94E0663E6D31}"/>
              </a:ext>
            </a:extLst>
          </p:cNvPr>
          <p:cNvSpPr/>
          <p:nvPr/>
        </p:nvSpPr>
        <p:spPr>
          <a:xfrm>
            <a:off x="5848880" y="3750649"/>
            <a:ext cx="1357683" cy="266027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70D15C67-C207-4ED0-9B79-8D75A5FD3ADF}"/>
              </a:ext>
            </a:extLst>
          </p:cNvPr>
          <p:cNvSpPr/>
          <p:nvPr/>
        </p:nvSpPr>
        <p:spPr>
          <a:xfrm>
            <a:off x="5864550" y="5233420"/>
            <a:ext cx="2570371" cy="266027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CDEA68A-DBDF-4E7F-B4D6-A6869B930DC0}"/>
              </a:ext>
            </a:extLst>
          </p:cNvPr>
          <p:cNvSpPr txBox="1"/>
          <p:nvPr/>
        </p:nvSpPr>
        <p:spPr>
          <a:xfrm>
            <a:off x="5831639" y="649719"/>
            <a:ext cx="3227262" cy="3085460"/>
          </a:xfrm>
          <a:prstGeom prst="rect">
            <a:avLst/>
          </a:prstGeom>
          <a:gradFill>
            <a:gsLst>
              <a:gs pos="15000">
                <a:srgbClr val="53D84F"/>
              </a:gs>
              <a:gs pos="100000">
                <a:srgbClr val="29A5A5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client</a:t>
            </a:r>
          </a:p>
          <a:p>
            <a:r>
              <a:rPr lang="en-US" sz="1400" dirty="0">
                <a:cs typeface="Calibri"/>
              </a:rPr>
              <a:t>dev </a:t>
            </a:r>
            <a:r>
              <a:rPr lang="en-US" sz="1400" dirty="0" err="1">
                <a:cs typeface="Calibri"/>
              </a:rPr>
              <a:t>tun</a:t>
            </a:r>
          </a:p>
          <a:p>
            <a:r>
              <a:rPr lang="en-US" sz="1400" dirty="0">
                <a:cs typeface="Calibri"/>
              </a:rPr>
              <a:t>proto </a:t>
            </a:r>
            <a:r>
              <a:rPr lang="en-US" sz="1400" dirty="0" err="1">
                <a:cs typeface="Calibri"/>
              </a:rPr>
              <a:t>tcp</a:t>
            </a:r>
          </a:p>
          <a:p>
            <a:r>
              <a:rPr lang="en-US" sz="1400" dirty="0">
                <a:cs typeface="Calibri"/>
              </a:rPr>
              <a:t>remote </a:t>
            </a:r>
            <a:r>
              <a:rPr lang="en-US" sz="1400" dirty="0" err="1">
                <a:cs typeface="Calibri"/>
              </a:rPr>
              <a:t>serveripaddress</a:t>
            </a:r>
            <a:r>
              <a:rPr lang="en-US" sz="1400" dirty="0">
                <a:cs typeface="Calibri"/>
              </a:rPr>
              <a:t> 1194</a:t>
            </a:r>
          </a:p>
          <a:p>
            <a:r>
              <a:rPr lang="en-US" sz="1400" dirty="0" err="1">
                <a:cs typeface="Calibri"/>
              </a:rPr>
              <a:t>resolv</a:t>
            </a:r>
            <a:r>
              <a:rPr lang="en-US" sz="1400" dirty="0">
                <a:cs typeface="Calibri"/>
              </a:rPr>
              <a:t>-retry infinite</a:t>
            </a:r>
          </a:p>
          <a:p>
            <a:r>
              <a:rPr lang="en-US" sz="1400" dirty="0" err="1">
                <a:cs typeface="Calibri"/>
              </a:rPr>
              <a:t>nobind</a:t>
            </a:r>
          </a:p>
          <a:p>
            <a:r>
              <a:rPr lang="en-US" sz="1400" dirty="0">
                <a:cs typeface="Calibri"/>
              </a:rPr>
              <a:t>persist−key</a:t>
            </a:r>
          </a:p>
          <a:p>
            <a:r>
              <a:rPr lang="en-US" sz="1400" dirty="0">
                <a:cs typeface="Calibri"/>
              </a:rPr>
              <a:t>persist−</a:t>
            </a:r>
            <a:r>
              <a:rPr lang="en-US" sz="1400" dirty="0" err="1">
                <a:cs typeface="Calibri"/>
              </a:rPr>
              <a:t>tun</a:t>
            </a:r>
          </a:p>
          <a:p>
            <a:r>
              <a:rPr lang="en-US" sz="1400" dirty="0">
                <a:cs typeface="Calibri"/>
              </a:rPr>
              <a:t>ca ca.crt</a:t>
            </a:r>
          </a:p>
          <a:p>
            <a:r>
              <a:rPr lang="en-US" sz="1400" dirty="0">
                <a:cs typeface="Calibri"/>
              </a:rPr>
              <a:t>cert client_in.crt # or client_out.crt</a:t>
            </a:r>
          </a:p>
          <a:p>
            <a:r>
              <a:rPr lang="en-US" sz="1400" dirty="0">
                <a:cs typeface="Calibri"/>
              </a:rPr>
              <a:t>key </a:t>
            </a:r>
            <a:r>
              <a:rPr lang="en-US" sz="1400" dirty="0" err="1">
                <a:cs typeface="Calibri"/>
              </a:rPr>
              <a:t>client_in</a:t>
            </a:r>
            <a:r>
              <a:rPr lang="en-US" sz="1400" dirty="0">
                <a:cs typeface="Calibri"/>
              </a:rPr>
              <a:t>  key # or </a:t>
            </a:r>
            <a:r>
              <a:rPr lang="en-US" sz="1400" dirty="0" err="1">
                <a:cs typeface="Calibri"/>
              </a:rPr>
              <a:t>client_out.key</a:t>
            </a:r>
          </a:p>
          <a:p>
            <a:r>
              <a:rPr lang="en-US" sz="1400" dirty="0">
                <a:cs typeface="Calibri"/>
              </a:rPr>
              <a:t>remote−cert−</a:t>
            </a:r>
            <a:r>
              <a:rPr lang="en-US" sz="1400" dirty="0" err="1">
                <a:cs typeface="Calibri"/>
              </a:rPr>
              <a:t>tls</a:t>
            </a:r>
            <a:r>
              <a:rPr lang="en-US" sz="1400" dirty="0">
                <a:cs typeface="Calibri"/>
              </a:rPr>
              <a:t> server</a:t>
            </a:r>
          </a:p>
          <a:p>
            <a:r>
              <a:rPr lang="en-US" sz="1400" dirty="0" err="1">
                <a:cs typeface="Calibri"/>
              </a:rPr>
              <a:t>tls−auth</a:t>
            </a:r>
            <a:r>
              <a:rPr lang="en-US" sz="1400" dirty="0">
                <a:cs typeface="Calibri"/>
              </a:rPr>
              <a:t> key.txt 1</a:t>
            </a:r>
          </a:p>
          <a:p>
            <a:r>
              <a:rPr lang="en-US" sz="1400" dirty="0">
                <a:cs typeface="Calibri"/>
              </a:rPr>
              <a:t>cipher AES−256−CBC</a:t>
            </a: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1CBB1E0B-5678-4B9C-9E39-396BDB326C6E}"/>
              </a:ext>
            </a:extLst>
          </p:cNvPr>
          <p:cNvSpPr/>
          <p:nvPr/>
        </p:nvSpPr>
        <p:spPr>
          <a:xfrm>
            <a:off x="5842629" y="1309825"/>
            <a:ext cx="2542793" cy="250221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F4D19A9B-1F22-4DF2-8AFE-E84B81A993C4}"/>
              </a:ext>
            </a:extLst>
          </p:cNvPr>
          <p:cNvSpPr/>
          <p:nvPr/>
        </p:nvSpPr>
        <p:spPr>
          <a:xfrm>
            <a:off x="5833340" y="2445057"/>
            <a:ext cx="3088557" cy="613230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6499A9BA-58BC-4051-B851-C9588851BAD1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8</a:t>
            </a:r>
          </a:p>
        </p:txBody>
      </p:sp>
    </p:spTree>
    <p:extLst>
      <p:ext uri="{BB962C8B-B14F-4D97-AF65-F5344CB8AC3E}">
        <p14:creationId xmlns:p14="http://schemas.microsoft.com/office/powerpoint/2010/main" val="400552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19" grpId="0" uiExpand="1" build="p"/>
      <p:bldP spid="17" grpId="0" animBg="1"/>
      <p:bldP spid="25" grpId="1" animBg="1"/>
      <p:bldP spid="29" grpId="1" animBg="1"/>
      <p:bldP spid="30" grpId="1" animBg="1"/>
      <p:bldP spid="13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 descr="A close up of a map&#10;&#10;Description generated with high confidence">
            <a:extLst>
              <a:ext uri="{FF2B5EF4-FFF2-40B4-BE49-F238E27FC236}">
                <a16:creationId xmlns:a16="http://schemas.microsoft.com/office/drawing/2014/main" id="{3C7A3A44-DAB8-4860-983A-26B92AA9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59" y="929274"/>
            <a:ext cx="9393374" cy="5573831"/>
          </a:xfrm>
          <a:prstGeom prst="rect">
            <a:avLst/>
          </a:prstGeom>
        </p:spPr>
      </p:pic>
      <p:sp>
        <p:nvSpPr>
          <p:cNvPr id="50" name="TextBox 16">
            <a:extLst>
              <a:ext uri="{FF2B5EF4-FFF2-40B4-BE49-F238E27FC236}">
                <a16:creationId xmlns:a16="http://schemas.microsoft.com/office/drawing/2014/main" id="{73D3EA40-3C5A-431F-A063-614B67F43741}"/>
              </a:ext>
            </a:extLst>
          </p:cNvPr>
          <p:cNvSpPr txBox="1"/>
          <p:nvPr/>
        </p:nvSpPr>
        <p:spPr>
          <a:xfrm>
            <a:off x="7217844" y="1391661"/>
            <a:ext cx="1148657" cy="623248"/>
          </a:xfrm>
          <a:prstGeom prst="rect">
            <a:avLst/>
          </a:prstGeom>
          <a:gradFill>
            <a:gsLst>
              <a:gs pos="15000">
                <a:srgbClr val="53D84F"/>
              </a:gs>
              <a:gs pos="100000">
                <a:srgbClr val="29A5A5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>
              <a:defRPr sz="1400">
                <a:cs typeface="Calibri"/>
              </a:defRPr>
            </a:lvl1pPr>
            <a:lvl2pPr defTabSz="914400">
              <a:defRPr>
                <a:solidFill>
                  <a:schemeClr val="dk1"/>
                </a:solidFill>
              </a:defRPr>
            </a:lvl2pPr>
            <a:lvl3pPr defTabSz="914400">
              <a:defRPr>
                <a:solidFill>
                  <a:schemeClr val="dk1"/>
                </a:solidFill>
              </a:defRPr>
            </a:lvl3pPr>
            <a:lvl4pPr defTabSz="914400">
              <a:defRPr>
                <a:solidFill>
                  <a:schemeClr val="dk1"/>
                </a:solidFill>
              </a:defRPr>
            </a:lvl4pPr>
            <a:lvl5pPr defTabSz="914400">
              <a:defRPr>
                <a:solidFill>
                  <a:schemeClr val="dk1"/>
                </a:solidFill>
              </a:defRPr>
            </a:lvl5pPr>
            <a:lvl6pPr defTabSz="914400">
              <a:defRPr>
                <a:solidFill>
                  <a:schemeClr val="dk1"/>
                </a:solidFill>
              </a:defRPr>
            </a:lvl6pPr>
            <a:lvl7pPr defTabSz="914400">
              <a:defRPr>
                <a:solidFill>
                  <a:schemeClr val="dk1"/>
                </a:solidFill>
              </a:defRPr>
            </a:lvl7pPr>
            <a:lvl8pPr defTabSz="914400">
              <a:defRPr>
                <a:solidFill>
                  <a:schemeClr val="dk1"/>
                </a:solidFill>
              </a:defRPr>
            </a:lvl8pPr>
            <a:lvl9pPr defTabSz="914400"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rgbClr val="DEF5F5"/>
                </a:solidFill>
              </a:rPr>
              <a:t>VPN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B3E5659-6CAE-4460-BC4A-A71936209286}"/>
              </a:ext>
            </a:extLst>
          </p:cNvPr>
          <p:cNvSpPr txBox="1"/>
          <p:nvPr/>
        </p:nvSpPr>
        <p:spPr>
          <a:xfrm>
            <a:off x="878187" y="165143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RCHITECTURE – VPN 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83B3E2A-F3C1-4A04-935D-0898FCC19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877" y="5983301"/>
            <a:ext cx="582424" cy="32319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99E822-30B3-4D06-B3D9-4F8CBEF5C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89" y="5967199"/>
            <a:ext cx="582424" cy="32319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3" name="Cloud 12">
            <a:extLst>
              <a:ext uri="{FF2B5EF4-FFF2-40B4-BE49-F238E27FC236}">
                <a16:creationId xmlns:a16="http://schemas.microsoft.com/office/drawing/2014/main" id="{957C31A8-7DBC-43D7-972F-B5CBDDFDA05F}"/>
              </a:ext>
            </a:extLst>
          </p:cNvPr>
          <p:cNvSpPr/>
          <p:nvPr/>
        </p:nvSpPr>
        <p:spPr>
          <a:xfrm rot="10800000">
            <a:off x="6329387" y="4331634"/>
            <a:ext cx="2954371" cy="221121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29A5A5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Cloud 17">
            <a:extLst>
              <a:ext uri="{FF2B5EF4-FFF2-40B4-BE49-F238E27FC236}">
                <a16:creationId xmlns:a16="http://schemas.microsoft.com/office/drawing/2014/main" id="{3BF1DD11-29A5-41AE-A269-A059F71EB1F1}"/>
              </a:ext>
            </a:extLst>
          </p:cNvPr>
          <p:cNvSpPr/>
          <p:nvPr/>
        </p:nvSpPr>
        <p:spPr>
          <a:xfrm rot="10800000">
            <a:off x="3243670" y="4331634"/>
            <a:ext cx="2970816" cy="219251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29A5A5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76363FBA-0146-4A61-8FD4-E1783011D3D0}"/>
              </a:ext>
            </a:extLst>
          </p:cNvPr>
          <p:cNvSpPr txBox="1"/>
          <p:nvPr/>
        </p:nvSpPr>
        <p:spPr>
          <a:xfrm>
            <a:off x="3611798" y="4405920"/>
            <a:ext cx="2831392" cy="4385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6C8D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6C8D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6C8D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</a:t>
            </a:r>
          </a:p>
        </p:txBody>
      </p:sp>
      <p:sp>
        <p:nvSpPr>
          <p:cNvPr id="86" name="TextBox 22">
            <a:extLst>
              <a:ext uri="{FF2B5EF4-FFF2-40B4-BE49-F238E27FC236}">
                <a16:creationId xmlns:a16="http://schemas.microsoft.com/office/drawing/2014/main" id="{4FBAF262-5B3B-4BBC-B574-988CE7DDA2F9}"/>
              </a:ext>
            </a:extLst>
          </p:cNvPr>
          <p:cNvSpPr txBox="1"/>
          <p:nvPr/>
        </p:nvSpPr>
        <p:spPr>
          <a:xfrm>
            <a:off x="5990326" y="4405920"/>
            <a:ext cx="2831392" cy="4385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AD77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AD77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AD77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</p:txBody>
      </p:sp>
      <p:pic>
        <p:nvPicPr>
          <p:cNvPr id="8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642DF3-E194-428F-B124-8F0DB5910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48" y="5967199"/>
            <a:ext cx="582424" cy="32319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8" name="Cloud 9">
            <a:extLst>
              <a:ext uri="{FF2B5EF4-FFF2-40B4-BE49-F238E27FC236}">
                <a16:creationId xmlns:a16="http://schemas.microsoft.com/office/drawing/2014/main" id="{EDED8773-F9EB-42BA-9D1B-BE5B13E87B8C}"/>
              </a:ext>
            </a:extLst>
          </p:cNvPr>
          <p:cNvSpPr/>
          <p:nvPr/>
        </p:nvSpPr>
        <p:spPr>
          <a:xfrm>
            <a:off x="1479730" y="5142238"/>
            <a:ext cx="1661326" cy="140060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29A5A5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3">
            <a:extLst>
              <a:ext uri="{FF2B5EF4-FFF2-40B4-BE49-F238E27FC236}">
                <a16:creationId xmlns:a16="http://schemas.microsoft.com/office/drawing/2014/main" id="{C67A73D2-99B7-40FF-93EC-96E760521B2D}"/>
              </a:ext>
            </a:extLst>
          </p:cNvPr>
          <p:cNvSpPr txBox="1"/>
          <p:nvPr/>
        </p:nvSpPr>
        <p:spPr>
          <a:xfrm>
            <a:off x="1328895" y="4405920"/>
            <a:ext cx="1603523" cy="438582"/>
          </a:xfrm>
          <a:prstGeom prst="rect">
            <a:avLst/>
          </a:prstGeom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2959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2959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2959A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sp>
        <p:nvSpPr>
          <p:cNvPr id="90" name="TextBox 16">
            <a:extLst>
              <a:ext uri="{FF2B5EF4-FFF2-40B4-BE49-F238E27FC236}">
                <a16:creationId xmlns:a16="http://schemas.microsoft.com/office/drawing/2014/main" id="{A50E977B-7310-4A37-A9F9-30DC12A5889E}"/>
              </a:ext>
            </a:extLst>
          </p:cNvPr>
          <p:cNvSpPr txBox="1"/>
          <p:nvPr/>
        </p:nvSpPr>
        <p:spPr>
          <a:xfrm>
            <a:off x="9029649" y="5565543"/>
            <a:ext cx="387008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9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FE9ABC-B561-4083-8F83-304080287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040" y="5967199"/>
            <a:ext cx="582424" cy="32319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2" name="Cloud 37">
            <a:extLst>
              <a:ext uri="{FF2B5EF4-FFF2-40B4-BE49-F238E27FC236}">
                <a16:creationId xmlns:a16="http://schemas.microsoft.com/office/drawing/2014/main" id="{F92932A9-A219-4457-8A0C-6429B99CA3DF}"/>
              </a:ext>
            </a:extLst>
          </p:cNvPr>
          <p:cNvSpPr/>
          <p:nvPr/>
        </p:nvSpPr>
        <p:spPr>
          <a:xfrm rot="10800000" flipH="1">
            <a:off x="9398659" y="5142237"/>
            <a:ext cx="1537073" cy="140060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29A5A5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39">
            <a:extLst>
              <a:ext uri="{FF2B5EF4-FFF2-40B4-BE49-F238E27FC236}">
                <a16:creationId xmlns:a16="http://schemas.microsoft.com/office/drawing/2014/main" id="{73842A3D-2424-46A2-BCA8-77825E49FD86}"/>
              </a:ext>
            </a:extLst>
          </p:cNvPr>
          <p:cNvSpPr txBox="1"/>
          <p:nvPr/>
        </p:nvSpPr>
        <p:spPr>
          <a:xfrm>
            <a:off x="8934975" y="4405920"/>
            <a:ext cx="2831392" cy="43858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00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0095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</a:t>
            </a:r>
          </a:p>
        </p:txBody>
      </p:sp>
      <p:pic>
        <p:nvPicPr>
          <p:cNvPr id="95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B012510-585C-4B0F-BC8C-CED6B2491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00" y="1933129"/>
            <a:ext cx="490120" cy="19854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CE8504AE-335A-47D8-B8C3-BB9D81EB92DE}"/>
              </a:ext>
            </a:extLst>
          </p:cNvPr>
          <p:cNvSpPr/>
          <p:nvPr/>
        </p:nvSpPr>
        <p:spPr>
          <a:xfrm>
            <a:off x="2594332" y="810750"/>
            <a:ext cx="7265627" cy="5692356"/>
          </a:xfrm>
          <a:prstGeom prst="triangle">
            <a:avLst>
              <a:gd name="adj" fmla="val 50899"/>
            </a:avLst>
          </a:prstGeom>
          <a:gradFill>
            <a:gsLst>
              <a:gs pos="0">
                <a:srgbClr val="29A5A5"/>
              </a:gs>
              <a:gs pos="0">
                <a:srgbClr val="9EE1E1">
                  <a:alpha val="34000"/>
                </a:srgb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A959667-0D40-4B0B-ACEF-D585FC2DAF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6787" y="3060583"/>
            <a:ext cx="3237920" cy="1428892"/>
          </a:xfrm>
          <a:prstGeom prst="curvedConnector3">
            <a:avLst>
              <a:gd name="adj1" fmla="val 72488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13F974BF-7D13-401F-9180-6871C25770B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91387" y="2948715"/>
            <a:ext cx="3273112" cy="1722455"/>
          </a:xfrm>
          <a:prstGeom prst="curvedConnector3">
            <a:avLst>
              <a:gd name="adj1" fmla="val 36032"/>
            </a:avLst>
          </a:prstGeom>
          <a:ln w="57150">
            <a:solidFill>
              <a:srgbClr val="92D050"/>
            </a:solidFill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1">
            <a:extLst>
              <a:ext uri="{FF2B5EF4-FFF2-40B4-BE49-F238E27FC236}">
                <a16:creationId xmlns:a16="http://schemas.microsoft.com/office/drawing/2014/main" id="{E97302B3-11A2-49FF-A607-F9D20453F4B3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9</a:t>
            </a:r>
          </a:p>
        </p:txBody>
      </p:sp>
    </p:spTree>
    <p:extLst>
      <p:ext uri="{BB962C8B-B14F-4D97-AF65-F5344CB8AC3E}">
        <p14:creationId xmlns:p14="http://schemas.microsoft.com/office/powerpoint/2010/main" val="240252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83" grpId="0" animBg="1"/>
      <p:bldP spid="84" grpId="0" animBg="1"/>
      <p:bldP spid="85" grpId="0"/>
      <p:bldP spid="86" grpId="0"/>
      <p:bldP spid="88" grpId="0" animBg="1"/>
      <p:bldP spid="89" grpId="0"/>
      <p:bldP spid="92" grpId="0" animBg="1"/>
      <p:bldP spid="93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6" descr="A close up of a map&#10;&#10;Description generated with high confidence">
            <a:extLst>
              <a:ext uri="{FF2B5EF4-FFF2-40B4-BE49-F238E27FC236}">
                <a16:creationId xmlns:a16="http://schemas.microsoft.com/office/drawing/2014/main" id="{2FC4D75A-5329-4467-A396-CBE45860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4" y="1637441"/>
            <a:ext cx="6626543" cy="3926024"/>
          </a:xfrm>
          <a:prstGeom prst="rect">
            <a:avLst/>
          </a:prstGeom>
        </p:spPr>
      </p:pic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A4848345-1973-4F20-B76A-40ED99F68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071" y="930386"/>
            <a:ext cx="9311099" cy="5601335"/>
          </a:xfrm>
          <a:prstGeom prst="rect">
            <a:avLst/>
          </a:prstGeom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CE7C2A5-AC9C-4B23-A302-8CB27CB651D3}"/>
              </a:ext>
            </a:extLst>
          </p:cNvPr>
          <p:cNvSpPr/>
          <p:nvPr/>
        </p:nvSpPr>
        <p:spPr>
          <a:xfrm>
            <a:off x="1444336" y="4355063"/>
            <a:ext cx="1119655" cy="368293"/>
          </a:xfrm>
          <a:prstGeom prst="flowChartAlternateProcess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  <a:effectLst>
            <a:glow rad="63500">
              <a:srgbClr val="9EE1E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9595"/>
                </a:solidFill>
                <a:cs typeface="Calibri"/>
              </a:rPr>
              <a:t>USER C </a:t>
            </a:r>
            <a:r>
              <a:rPr lang="en-US" sz="2000" b="1" dirty="0">
                <a:solidFill>
                  <a:srgbClr val="FF0000"/>
                </a:solidFill>
                <a:cs typeface="Calibri"/>
              </a:rPr>
              <a:t>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B1A6C41D-1646-4373-9AAE-3A85243C0526}"/>
              </a:ext>
            </a:extLst>
          </p:cNvPr>
          <p:cNvSpPr/>
          <p:nvPr/>
        </p:nvSpPr>
        <p:spPr>
          <a:xfrm>
            <a:off x="9753171" y="4396557"/>
            <a:ext cx="1076427" cy="285304"/>
          </a:xfrm>
          <a:prstGeom prst="flowChartAlternateProcess">
            <a:avLst/>
          </a:prstGeom>
          <a:ln>
            <a:solidFill>
              <a:schemeClr val="accent1"/>
            </a:solidFill>
          </a:ln>
          <a:effectLst>
            <a:glow rad="63500">
              <a:srgbClr val="9EE1E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9595"/>
                </a:solidFill>
                <a:cs typeface="Calibri"/>
              </a:rPr>
              <a:t>USER D</a:t>
            </a:r>
            <a:r>
              <a:rPr lang="en-US" sz="2000" b="1" dirty="0">
                <a:solidFill>
                  <a:srgbClr val="FF0000"/>
                </a:solidFill>
                <a:cs typeface="Calibri"/>
              </a:rPr>
              <a:t> 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784610-4859-4A5A-AB34-9B5317BDBBBD}"/>
              </a:ext>
            </a:extLst>
          </p:cNvPr>
          <p:cNvCxnSpPr>
            <a:cxnSpLocks/>
          </p:cNvCxnSpPr>
          <p:nvPr/>
        </p:nvCxnSpPr>
        <p:spPr>
          <a:xfrm>
            <a:off x="1799436" y="4738668"/>
            <a:ext cx="0" cy="696392"/>
          </a:xfrm>
          <a:prstGeom prst="straightConnector1">
            <a:avLst/>
          </a:prstGeom>
          <a:ln w="28575">
            <a:solidFill>
              <a:schemeClr val="bg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725F0E-A9C7-469F-9581-C760AC134565}"/>
              </a:ext>
            </a:extLst>
          </p:cNvPr>
          <p:cNvCxnSpPr>
            <a:cxnSpLocks/>
          </p:cNvCxnSpPr>
          <p:nvPr/>
        </p:nvCxnSpPr>
        <p:spPr>
          <a:xfrm>
            <a:off x="10474569" y="4804151"/>
            <a:ext cx="1" cy="664407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0B75D5BA-A842-4304-ADCA-FC97810591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13620" y="2428255"/>
            <a:ext cx="773637" cy="6563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681F6F4-53C3-479D-AEF7-EF6661FE32FA}"/>
              </a:ext>
            </a:extLst>
          </p:cNvPr>
          <p:cNvCxnSpPr>
            <a:cxnSpLocks/>
          </p:cNvCxnSpPr>
          <p:nvPr/>
        </p:nvCxnSpPr>
        <p:spPr>
          <a:xfrm flipV="1">
            <a:off x="2594102" y="4027227"/>
            <a:ext cx="2944690" cy="467178"/>
          </a:xfrm>
          <a:prstGeom prst="curvedConnector3">
            <a:avLst>
              <a:gd name="adj1" fmla="val 7005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2F4D955-B7B1-471E-AD76-A20CE56656A3}"/>
              </a:ext>
            </a:extLst>
          </p:cNvPr>
          <p:cNvCxnSpPr>
            <a:cxnSpLocks/>
          </p:cNvCxnSpPr>
          <p:nvPr/>
        </p:nvCxnSpPr>
        <p:spPr>
          <a:xfrm>
            <a:off x="4872261" y="2059847"/>
            <a:ext cx="2270752" cy="309766"/>
          </a:xfrm>
          <a:prstGeom prst="curvedConnector3">
            <a:avLst>
              <a:gd name="adj1" fmla="val 248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loud 20">
            <a:extLst>
              <a:ext uri="{FF2B5EF4-FFF2-40B4-BE49-F238E27FC236}">
                <a16:creationId xmlns:a16="http://schemas.microsoft.com/office/drawing/2014/main" id="{30D3CF31-FBFB-4A33-A2AB-A3FC70CD070E}"/>
              </a:ext>
            </a:extLst>
          </p:cNvPr>
          <p:cNvSpPr/>
          <p:nvPr/>
        </p:nvSpPr>
        <p:spPr>
          <a:xfrm>
            <a:off x="7433021" y="5340172"/>
            <a:ext cx="1620000" cy="126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6F70665-5DB0-4860-956E-A92E516EDF55}"/>
              </a:ext>
            </a:extLst>
          </p:cNvPr>
          <p:cNvSpPr/>
          <p:nvPr/>
        </p:nvSpPr>
        <p:spPr>
          <a:xfrm rot="10800000">
            <a:off x="3352405" y="5340171"/>
            <a:ext cx="1620000" cy="126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6B9890A-E5BC-4373-A9FB-A746E6E8C1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7749" y="3070809"/>
            <a:ext cx="3328906" cy="1466595"/>
          </a:xfrm>
          <a:prstGeom prst="curvedConnector3">
            <a:avLst>
              <a:gd name="adj1" fmla="val 76896"/>
            </a:avLst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563EA13-DC9E-472F-9D80-FFC5938C6DD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66875" y="2900646"/>
            <a:ext cx="3330927" cy="1737904"/>
          </a:xfrm>
          <a:prstGeom prst="curvedConnector3">
            <a:avLst>
              <a:gd name="adj1" fmla="val 40277"/>
            </a:avLst>
          </a:prstGeom>
          <a:ln w="12700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TextBox 12">
            <a:extLst>
              <a:ext uri="{FF2B5EF4-FFF2-40B4-BE49-F238E27FC236}">
                <a16:creationId xmlns:a16="http://schemas.microsoft.com/office/drawing/2014/main" id="{9AD7D596-06E2-4B12-A38E-7444FCF7BC06}"/>
              </a:ext>
            </a:extLst>
          </p:cNvPr>
          <p:cNvSpPr txBox="1"/>
          <p:nvPr/>
        </p:nvSpPr>
        <p:spPr>
          <a:xfrm>
            <a:off x="5889902" y="6093139"/>
            <a:ext cx="2057400" cy="438582"/>
          </a:xfrm>
          <a:prstGeom prst="rect">
            <a:avLst/>
          </a:prstGeom>
          <a:ln>
            <a:noFill/>
            <a:prstDash val="dash"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CD0B3C44-7973-4713-BC34-80886A8565C9}"/>
              </a:ext>
            </a:extLst>
          </p:cNvPr>
          <p:cNvSpPr txBox="1"/>
          <p:nvPr/>
        </p:nvSpPr>
        <p:spPr>
          <a:xfrm>
            <a:off x="4497209" y="6109042"/>
            <a:ext cx="2057400" cy="438582"/>
          </a:xfrm>
          <a:prstGeom prst="rect">
            <a:avLst/>
          </a:prstGeom>
          <a:ln>
            <a:noFill/>
            <a:prstDash val="dash"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</a:t>
            </a:r>
          </a:p>
        </p:txBody>
      </p:sp>
      <p:sp>
        <p:nvSpPr>
          <p:cNvPr id="46" name="Cloud 45">
            <a:extLst>
              <a:ext uri="{FF2B5EF4-FFF2-40B4-BE49-F238E27FC236}">
                <a16:creationId xmlns:a16="http://schemas.microsoft.com/office/drawing/2014/main" id="{6800F94F-C737-4B3F-AB87-8BB0F39AF827}"/>
              </a:ext>
            </a:extLst>
          </p:cNvPr>
          <p:cNvSpPr/>
          <p:nvPr/>
        </p:nvSpPr>
        <p:spPr>
          <a:xfrm>
            <a:off x="1509500" y="5340899"/>
            <a:ext cx="1597015" cy="1260000"/>
          </a:xfrm>
          <a:prstGeom prst="round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2" name="Cloud 51">
            <a:extLst>
              <a:ext uri="{FF2B5EF4-FFF2-40B4-BE49-F238E27FC236}">
                <a16:creationId xmlns:a16="http://schemas.microsoft.com/office/drawing/2014/main" id="{5B4C2D48-AC65-4130-911B-45A2E8C45A5F}"/>
              </a:ext>
            </a:extLst>
          </p:cNvPr>
          <p:cNvSpPr/>
          <p:nvPr/>
        </p:nvSpPr>
        <p:spPr>
          <a:xfrm rot="10800000" flipH="1">
            <a:off x="9247288" y="5340171"/>
            <a:ext cx="1620000" cy="1260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C17FC7-69E7-4258-8B80-C1691E070F3B}"/>
              </a:ext>
            </a:extLst>
          </p:cNvPr>
          <p:cNvSpPr txBox="1"/>
          <p:nvPr/>
        </p:nvSpPr>
        <p:spPr>
          <a:xfrm>
            <a:off x="8277449" y="4715904"/>
            <a:ext cx="2057400" cy="43858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CFB55E-42BC-43D0-BEA8-96144BDD89D0}"/>
              </a:ext>
            </a:extLst>
          </p:cNvPr>
          <p:cNvSpPr txBox="1"/>
          <p:nvPr/>
        </p:nvSpPr>
        <p:spPr>
          <a:xfrm>
            <a:off x="1247870" y="4715904"/>
            <a:ext cx="2057400" cy="43858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B69EC9-D211-4C73-9617-8DA3AA3EEE31}"/>
              </a:ext>
            </a:extLst>
          </p:cNvPr>
          <p:cNvSpPr/>
          <p:nvPr/>
        </p:nvSpPr>
        <p:spPr>
          <a:xfrm>
            <a:off x="7125889" y="1902692"/>
            <a:ext cx="1521292" cy="10315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D30839F6-B09E-47BA-9194-79C49782A97B}"/>
              </a:ext>
            </a:extLst>
          </p:cNvPr>
          <p:cNvSpPr txBox="1"/>
          <p:nvPr/>
        </p:nvSpPr>
        <p:spPr>
          <a:xfrm>
            <a:off x="6900112" y="2021495"/>
            <a:ext cx="2057400" cy="69249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50" b="1" dirty="0">
                <a:solidFill>
                  <a:srgbClr val="009595"/>
                </a:solidFill>
                <a:latin typeface="Times"/>
                <a:ea typeface="GungSuh"/>
                <a:cs typeface="Times"/>
              </a:rPr>
              <a:t>?</a:t>
            </a:r>
          </a:p>
        </p:txBody>
      </p:sp>
      <p:sp>
        <p:nvSpPr>
          <p:cNvPr id="36" name="TextBox 3">
            <a:extLst>
              <a:ext uri="{FF2B5EF4-FFF2-40B4-BE49-F238E27FC236}">
                <a16:creationId xmlns:a16="http://schemas.microsoft.com/office/drawing/2014/main" id="{33EE151B-6E3C-476E-B109-A214DBC08979}"/>
              </a:ext>
            </a:extLst>
          </p:cNvPr>
          <p:cNvSpPr txBox="1"/>
          <p:nvPr/>
        </p:nvSpPr>
        <p:spPr>
          <a:xfrm>
            <a:off x="857321" y="-11842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12812E49-D89F-4634-9626-ADCE73F843B1}"/>
              </a:ext>
            </a:extLst>
          </p:cNvPr>
          <p:cNvSpPr txBox="1"/>
          <p:nvPr/>
        </p:nvSpPr>
        <p:spPr>
          <a:xfrm>
            <a:off x="7381365" y="1372532"/>
            <a:ext cx="1148657" cy="652477"/>
          </a:xfrm>
          <a:prstGeom prst="rect">
            <a:avLst/>
          </a:prstGeom>
          <a:gradFill>
            <a:gsLst>
              <a:gs pos="15000">
                <a:srgbClr val="53D84F"/>
              </a:gs>
              <a:gs pos="100000">
                <a:srgbClr val="29A5A5"/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algn="ctr">
              <a:defRPr sz="3600">
                <a:solidFill>
                  <a:srgbClr val="DEF5F5"/>
                </a:solidFill>
                <a:cs typeface="Calibri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dirty="0"/>
              <a:t>VPN</a:t>
            </a:r>
          </a:p>
        </p:txBody>
      </p:sp>
      <p:sp>
        <p:nvSpPr>
          <p:cNvPr id="25" name="Isosceles Triangle 21">
            <a:extLst>
              <a:ext uri="{FF2B5EF4-FFF2-40B4-BE49-F238E27FC236}">
                <a16:creationId xmlns:a16="http://schemas.microsoft.com/office/drawing/2014/main" id="{892A45A2-7B2C-4992-A846-9A4F60F95DA6}"/>
              </a:ext>
            </a:extLst>
          </p:cNvPr>
          <p:cNvSpPr/>
          <p:nvPr/>
        </p:nvSpPr>
        <p:spPr>
          <a:xfrm>
            <a:off x="2717466" y="566053"/>
            <a:ext cx="7016133" cy="6021183"/>
          </a:xfrm>
          <a:prstGeom prst="triangle">
            <a:avLst>
              <a:gd name="adj" fmla="val 50284"/>
            </a:avLst>
          </a:prstGeom>
          <a:gradFill>
            <a:gsLst>
              <a:gs pos="0">
                <a:srgbClr val="29A5A5"/>
              </a:gs>
              <a:gs pos="0">
                <a:srgbClr val="9EE1E1">
                  <a:alpha val="34000"/>
                </a:srgbClr>
              </a:gs>
            </a:gsLst>
          </a:gradFill>
          <a:ln>
            <a:solidFill>
              <a:srgbClr val="92D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dirty="0"/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C4FA7A01-EE5B-4A6A-85B3-8EE78B13A93D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10</a:t>
            </a:r>
          </a:p>
        </p:txBody>
      </p:sp>
    </p:spTree>
    <p:extLst>
      <p:ext uri="{BB962C8B-B14F-4D97-AF65-F5344CB8AC3E}">
        <p14:creationId xmlns:p14="http://schemas.microsoft.com/office/powerpoint/2010/main" val="19954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 animBg="1"/>
      <p:bldP spid="23" grpId="0" animBg="1"/>
      <p:bldP spid="37" grpId="0"/>
      <p:bldP spid="39" grpId="0"/>
      <p:bldP spid="46" grpId="0" animBg="1"/>
      <p:bldP spid="52" grpId="0" animBg="1"/>
      <p:bldP spid="54" grpId="0"/>
      <p:bldP spid="69" grpId="0"/>
      <p:bldP spid="4" grpId="0" animBg="1"/>
      <p:bldP spid="32" grpId="0"/>
      <p:bldP spid="26" grpId="0" animBg="1"/>
      <p:bldP spid="26" grpId="1" animBg="1"/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A78E6C21-6346-4AFD-A9CE-6D1AABAA7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3" y="1498281"/>
            <a:ext cx="2986533" cy="23537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0BB63-457E-4B4E-B695-A06224F5F9CD}"/>
              </a:ext>
            </a:extLst>
          </p:cNvPr>
          <p:cNvSpPr txBox="1"/>
          <p:nvPr/>
        </p:nvSpPr>
        <p:spPr>
          <a:xfrm>
            <a:off x="377013" y="4687559"/>
            <a:ext cx="9657057" cy="1054135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operating-system-level virtualization software that allows to run multiple application instances (containers).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80B6BE-EAD2-440F-9C9C-23ABD240A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49" r="211" b="377"/>
          <a:stretch/>
        </p:blipFill>
        <p:spPr>
          <a:xfrm>
            <a:off x="7757592" y="1183035"/>
            <a:ext cx="3430393" cy="3164330"/>
          </a:xfrm>
          <a:prstGeom prst="rect">
            <a:avLst/>
          </a:prstGeom>
        </p:spPr>
      </p:pic>
      <p:pic>
        <p:nvPicPr>
          <p:cNvPr id="10" name="Picture 11" descr="A picture containing electronics, compact disk&#10;&#10;Description generated with very high confidence">
            <a:extLst>
              <a:ext uri="{FF2B5EF4-FFF2-40B4-BE49-F238E27FC236}">
                <a16:creationId xmlns:a16="http://schemas.microsoft.com/office/drawing/2014/main" id="{EEDD54FA-7509-4C3D-8DD7-26E3C8CB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625" y="3761834"/>
            <a:ext cx="805568" cy="817289"/>
          </a:xfrm>
          <a:prstGeom prst="rect">
            <a:avLst/>
          </a:prstGeom>
        </p:spPr>
      </p:pic>
      <p:pic>
        <p:nvPicPr>
          <p:cNvPr id="14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BABA5BF-9AFC-40B5-A751-D7D3A572A8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96" t="3472" r="78538" b="-4167"/>
          <a:stretch/>
        </p:blipFill>
        <p:spPr>
          <a:xfrm>
            <a:off x="11281765" y="3685556"/>
            <a:ext cx="759939" cy="1180013"/>
          </a:xfrm>
          <a:prstGeom prst="rect">
            <a:avLst/>
          </a:prstGeom>
        </p:spPr>
      </p:pic>
      <p:pic>
        <p:nvPicPr>
          <p:cNvPr id="18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734B2-2BF8-41D7-AAC2-808541BCA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84" b="377"/>
          <a:stretch/>
        </p:blipFill>
        <p:spPr>
          <a:xfrm>
            <a:off x="4965636" y="1163542"/>
            <a:ext cx="3074178" cy="3179179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6E5AA77F-502C-4C8D-B585-60CA948752D6}"/>
              </a:ext>
            </a:extLst>
          </p:cNvPr>
          <p:cNvSpPr txBox="1"/>
          <p:nvPr/>
        </p:nvSpPr>
        <p:spPr>
          <a:xfrm>
            <a:off x="820443" y="-83646"/>
            <a:ext cx="298653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OCKER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Bent 16">
            <a:extLst>
              <a:ext uri="{FF2B5EF4-FFF2-40B4-BE49-F238E27FC236}">
                <a16:creationId xmlns:a16="http://schemas.microsoft.com/office/drawing/2014/main" id="{8954B286-2229-4CC8-A28E-41A17A0EFC28}"/>
              </a:ext>
            </a:extLst>
          </p:cNvPr>
          <p:cNvSpPr/>
          <p:nvPr/>
        </p:nvSpPr>
        <p:spPr>
          <a:xfrm>
            <a:off x="4275391" y="3072510"/>
            <a:ext cx="607238" cy="548826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Arrow: Bent 16">
            <a:extLst>
              <a:ext uri="{FF2B5EF4-FFF2-40B4-BE49-F238E27FC236}">
                <a16:creationId xmlns:a16="http://schemas.microsoft.com/office/drawing/2014/main" id="{DC945490-B4A7-49E2-B0DD-3F7A5B0665AA}"/>
              </a:ext>
            </a:extLst>
          </p:cNvPr>
          <p:cNvSpPr/>
          <p:nvPr/>
        </p:nvSpPr>
        <p:spPr>
          <a:xfrm flipH="1">
            <a:off x="11192730" y="3062444"/>
            <a:ext cx="607238" cy="548826"/>
          </a:xfrm>
          <a:prstGeom prst="ben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9F86140-F0E4-41CE-92E0-FC954A886622}"/>
              </a:ext>
            </a:extLst>
          </p:cNvPr>
          <p:cNvSpPr txBox="1"/>
          <p:nvPr/>
        </p:nvSpPr>
        <p:spPr>
          <a:xfrm>
            <a:off x="5205542" y="624661"/>
            <a:ext cx="2552050" cy="3792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94036A5-A79E-4D56-AE6E-45FA38110C71}"/>
              </a:ext>
            </a:extLst>
          </p:cNvPr>
          <p:cNvSpPr txBox="1"/>
          <p:nvPr/>
        </p:nvSpPr>
        <p:spPr>
          <a:xfrm>
            <a:off x="8057498" y="634585"/>
            <a:ext cx="283057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              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07E7682F-3BED-4BB3-82D1-882DF175A821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11</a:t>
            </a:r>
          </a:p>
        </p:txBody>
      </p:sp>
    </p:spTree>
    <p:extLst>
      <p:ext uri="{BB962C8B-B14F-4D97-AF65-F5344CB8AC3E}">
        <p14:creationId xmlns:p14="http://schemas.microsoft.com/office/powerpoint/2010/main" val="7970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5" grpId="0" animBg="1"/>
      <p:bldP spid="19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49">
            <a:extLst>
              <a:ext uri="{FF2B5EF4-FFF2-40B4-BE49-F238E27FC236}">
                <a16:creationId xmlns:a16="http://schemas.microsoft.com/office/drawing/2014/main" id="{A6732B8A-6F6D-4AAC-A444-CC1A43A73C1A}"/>
              </a:ext>
            </a:extLst>
          </p:cNvPr>
          <p:cNvSpPr txBox="1"/>
          <p:nvPr/>
        </p:nvSpPr>
        <p:spPr>
          <a:xfrm>
            <a:off x="175655" y="3743049"/>
            <a:ext cx="5400000" cy="3024000"/>
          </a:xfrm>
          <a:prstGeom prst="rect">
            <a:avLst/>
          </a:prstGeom>
          <a:gradFill>
            <a:gsLst>
              <a:gs pos="0">
                <a:schemeClr val="accent5">
                  <a:tint val="20000"/>
                  <a:satMod val="180000"/>
                  <a:lumMod val="98000"/>
                </a:schemeClr>
              </a:gs>
              <a:gs pos="16000">
                <a:srgbClr val="EEB7B7"/>
              </a:gs>
              <a:gs pos="55000">
                <a:srgbClr val="DE7B7B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buAutoNum type="arabicParenR"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b="1" dirty="0"/>
              <a:t>FROM </a:t>
            </a:r>
            <a:r>
              <a:rPr lang="en-US" sz="1400" b="1" dirty="0" err="1"/>
              <a:t>osrf</a:t>
            </a:r>
            <a:r>
              <a:rPr lang="en-US" sz="1400" b="1" dirty="0"/>
              <a:t>/</a:t>
            </a:r>
            <a:r>
              <a:rPr lang="en-US" sz="1400" b="1" dirty="0" err="1"/>
              <a:t>ros:indigo-desktop-full</a:t>
            </a:r>
            <a:br>
              <a:rPr lang="en-US" sz="1100" dirty="0"/>
            </a:br>
            <a:endParaRPr lang="en-US" sz="1100" dirty="0"/>
          </a:p>
          <a:p>
            <a:r>
              <a:rPr lang="en-US" sz="1400" b="1" dirty="0"/>
              <a:t>RUN \</a:t>
            </a:r>
          </a:p>
          <a:p>
            <a:r>
              <a:rPr lang="en-US" sz="1100" dirty="0" err="1"/>
              <a:t>svn</a:t>
            </a:r>
            <a:r>
              <a:rPr lang="en-US" sz="1100" dirty="0"/>
              <a:t> checkout https://github.com/creos92/parloma.git/trunk/</a:t>
            </a:r>
            <a:r>
              <a:rPr lang="en-US" sz="1400" b="1" dirty="0"/>
              <a:t>Client</a:t>
            </a:r>
            <a:r>
              <a:rPr lang="en-US" sz="1100" dirty="0"/>
              <a:t> &amp;&amp;\</a:t>
            </a:r>
          </a:p>
          <a:p>
            <a:r>
              <a:rPr lang="en-US" sz="1100" dirty="0" err="1"/>
              <a:t>svn</a:t>
            </a:r>
            <a:r>
              <a:rPr lang="en-US" sz="1100" dirty="0"/>
              <a:t> checkout https://github.com/creos92/parloma.git/trunk/parloma_ros &amp;&amp;\</a:t>
            </a:r>
          </a:p>
          <a:p>
            <a:r>
              <a:rPr lang="en-US" sz="1100" dirty="0"/>
              <a:t>apt-get update &amp;&amp;\</a:t>
            </a:r>
          </a:p>
          <a:p>
            <a:r>
              <a:rPr lang="en-US" sz="1100" dirty="0"/>
              <a:t>apt-get install build-essential </a:t>
            </a:r>
            <a:r>
              <a:rPr lang="en-US" sz="1100" dirty="0" err="1"/>
              <a:t>checkinstall</a:t>
            </a:r>
            <a:r>
              <a:rPr lang="en-US" sz="1100" dirty="0"/>
              <a:t> -y &amp;&amp;\</a:t>
            </a:r>
          </a:p>
          <a:p>
            <a:r>
              <a:rPr lang="en-US" sz="1100" dirty="0"/>
              <a:t>apt-get install </a:t>
            </a:r>
            <a:r>
              <a:rPr lang="en-US" sz="1100" dirty="0" err="1"/>
              <a:t>libssl</a:t>
            </a:r>
            <a:r>
              <a:rPr lang="en-US" sz="1100" dirty="0"/>
              <a:t>-dev liblzo2-dev libpam0g-dev </a:t>
            </a:r>
            <a:r>
              <a:rPr lang="en-US" sz="1100" dirty="0" err="1"/>
              <a:t>wget</a:t>
            </a:r>
            <a:r>
              <a:rPr lang="en-US" sz="1100" dirty="0"/>
              <a:t> -y &amp;&amp;\</a:t>
            </a:r>
          </a:p>
          <a:p>
            <a:r>
              <a:rPr lang="en-US" sz="1100" dirty="0" err="1"/>
              <a:t>wget</a:t>
            </a:r>
            <a:r>
              <a:rPr lang="en-US" sz="1100" dirty="0"/>
              <a:t> https://swupdate.openvpn.org/community/releases/openvpn-2.4.4.tar.gz &amp;&amp;\</a:t>
            </a:r>
          </a:p>
          <a:p>
            <a:r>
              <a:rPr lang="en-US" sz="1100" dirty="0" err="1"/>
              <a:t>sudo</a:t>
            </a:r>
            <a:r>
              <a:rPr lang="en-US" sz="1100" dirty="0"/>
              <a:t> tar </a:t>
            </a:r>
            <a:r>
              <a:rPr lang="en-US" sz="1100" dirty="0" err="1"/>
              <a:t>zxvf</a:t>
            </a:r>
            <a:r>
              <a:rPr lang="en-US" sz="1100" dirty="0"/>
              <a:t> openvpn-2.4.4.tar.gz &amp;&amp;\</a:t>
            </a:r>
          </a:p>
          <a:p>
            <a:r>
              <a:rPr lang="en-US" sz="1400" b="1" dirty="0"/>
              <a:t>cd openvpn-2.4.4 </a:t>
            </a:r>
            <a:r>
              <a:rPr lang="en-US" sz="1100" dirty="0"/>
              <a:t>&amp;&amp; ./configure &amp;&amp; make &amp;&amp; </a:t>
            </a:r>
            <a:r>
              <a:rPr lang="en-US" sz="1100" dirty="0" err="1"/>
              <a:t>checkinstall</a:t>
            </a:r>
            <a:r>
              <a:rPr lang="en-US" sz="1100" dirty="0"/>
              <a:t> -y &amp;&amp;\</a:t>
            </a:r>
          </a:p>
          <a:p>
            <a:r>
              <a:rPr lang="en-US" sz="1100" dirty="0"/>
              <a:t>/bin/bash -c 'source /opt/</a:t>
            </a:r>
            <a:r>
              <a:rPr lang="en-US" sz="1100" dirty="0" err="1"/>
              <a:t>ros</a:t>
            </a:r>
            <a:r>
              <a:rPr lang="en-US" sz="1100" dirty="0"/>
              <a:t>/indigo/</a:t>
            </a:r>
            <a:r>
              <a:rPr lang="en-US" sz="1100" dirty="0" err="1"/>
              <a:t>setup.bash</a:t>
            </a:r>
            <a:r>
              <a:rPr lang="en-US" sz="1100" dirty="0"/>
              <a:t> &amp;&amp; \</a:t>
            </a:r>
            <a:br>
              <a:rPr lang="en-US" sz="1100" dirty="0"/>
            </a:br>
            <a:r>
              <a:rPr lang="en-US" sz="1100" dirty="0"/>
              <a:t>cd /</a:t>
            </a:r>
            <a:r>
              <a:rPr lang="en-US" sz="1100" dirty="0" err="1"/>
              <a:t>parloma_ros</a:t>
            </a:r>
            <a:r>
              <a:rPr lang="en-US" sz="1100" dirty="0"/>
              <a:t> &amp;&amp; </a:t>
            </a:r>
            <a:r>
              <a:rPr lang="en-US" sz="1100" dirty="0" err="1"/>
              <a:t>catkin_make</a:t>
            </a:r>
            <a:r>
              <a:rPr lang="en-US" sz="1100" dirty="0"/>
              <a:t>'</a:t>
            </a:r>
          </a:p>
          <a:p>
            <a:endParaRPr lang="en-US" sz="1100" dirty="0"/>
          </a:p>
          <a:p>
            <a:r>
              <a:rPr lang="en-US" sz="1100" dirty="0"/>
              <a:t>CMD cd </a:t>
            </a:r>
            <a:r>
              <a:rPr lang="en-US" sz="1100" dirty="0" err="1"/>
              <a:t>parloma_ros</a:t>
            </a:r>
            <a:r>
              <a:rPr lang="en-US" sz="1100" dirty="0"/>
              <a:t> &amp;&amp; </a:t>
            </a:r>
            <a:r>
              <a:rPr lang="en-US" sz="1100" dirty="0" err="1"/>
              <a:t>chmod</a:t>
            </a:r>
            <a:r>
              <a:rPr lang="en-US" sz="1100" dirty="0"/>
              <a:t> +</a:t>
            </a:r>
            <a:r>
              <a:rPr lang="en-US" sz="1100" dirty="0" err="1"/>
              <a:t>rx</a:t>
            </a:r>
            <a:r>
              <a:rPr lang="en-US" sz="1100" dirty="0"/>
              <a:t> start_c._in.sh &amp;&amp; sync &amp;&amp; </a:t>
            </a:r>
            <a:r>
              <a:rPr lang="en-US" sz="1400" b="1" dirty="0"/>
              <a:t>./start_c_in.sh</a:t>
            </a:r>
            <a:endParaRPr lang="en-US" sz="1100" b="1" dirty="0"/>
          </a:p>
        </p:txBody>
      </p:sp>
      <p:sp>
        <p:nvSpPr>
          <p:cNvPr id="52" name="TextBox 119">
            <a:extLst>
              <a:ext uri="{FF2B5EF4-FFF2-40B4-BE49-F238E27FC236}">
                <a16:creationId xmlns:a16="http://schemas.microsoft.com/office/drawing/2014/main" id="{6838D53A-FA53-4288-BC29-82820BA508C7}"/>
              </a:ext>
            </a:extLst>
          </p:cNvPr>
          <p:cNvSpPr txBox="1"/>
          <p:nvPr/>
        </p:nvSpPr>
        <p:spPr>
          <a:xfrm>
            <a:off x="173658" y="3743550"/>
            <a:ext cx="5400000" cy="3024000"/>
          </a:xfrm>
          <a:prstGeom prst="rect">
            <a:avLst/>
          </a:prstGeom>
          <a:gradFill>
            <a:gsLst>
              <a:gs pos="0">
                <a:schemeClr val="accent5">
                  <a:tint val="20000"/>
                  <a:satMod val="180000"/>
                  <a:lumMod val="98000"/>
                </a:schemeClr>
              </a:gs>
              <a:gs pos="16000">
                <a:srgbClr val="EEB7B7"/>
              </a:gs>
              <a:gs pos="55000">
                <a:srgbClr val="DE7B7B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7168" indent="-257168">
              <a:buAutoNum type="arabicParenR"/>
            </a:pPr>
            <a:r>
              <a:rPr lang="en-US" sz="1400" b="1" dirty="0">
                <a:solidFill>
                  <a:schemeClr val="bg1"/>
                </a:solidFill>
              </a:rPr>
              <a:t>FROM </a:t>
            </a:r>
            <a:r>
              <a:rPr lang="en-US" sz="1400" b="1" dirty="0" err="1">
                <a:solidFill>
                  <a:schemeClr val="bg1"/>
                </a:solidFill>
              </a:rPr>
              <a:t>osrf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ros:indigo-desktop-full</a:t>
            </a:r>
            <a:b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1400" b="1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400" b="1" dirty="0">
                <a:solidFill>
                  <a:schemeClr val="bg1"/>
                </a:solidFill>
              </a:rPr>
              <a:t>RUN</a:t>
            </a:r>
            <a:r>
              <a:rPr lang="en-US" sz="1100" dirty="0">
                <a:solidFill>
                  <a:schemeClr val="bg1"/>
                </a:solidFill>
              </a:rPr>
              <a:t> 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 err="1">
                <a:solidFill>
                  <a:schemeClr val="bg1"/>
                </a:solidFill>
              </a:rPr>
              <a:t>svn</a:t>
            </a:r>
            <a:r>
              <a:rPr lang="en-US" sz="1100" dirty="0">
                <a:solidFill>
                  <a:schemeClr val="bg1"/>
                </a:solidFill>
              </a:rPr>
              <a:t> checkout https://github.com/creos92/parloma.git/trunk/</a:t>
            </a:r>
            <a:r>
              <a:rPr lang="en-US" sz="1400" b="1" dirty="0">
                <a:solidFill>
                  <a:schemeClr val="bg1"/>
                </a:solidFill>
              </a:rPr>
              <a:t>Server</a:t>
            </a:r>
            <a:r>
              <a:rPr lang="en-US" sz="1100" dirty="0">
                <a:solidFill>
                  <a:schemeClr val="bg1"/>
                </a:solidFill>
              </a:rPr>
              <a:t>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 err="1">
                <a:solidFill>
                  <a:schemeClr val="bg1"/>
                </a:solidFill>
              </a:rPr>
              <a:t>svn</a:t>
            </a:r>
            <a:r>
              <a:rPr lang="en-US" sz="1100" dirty="0">
                <a:solidFill>
                  <a:schemeClr val="bg1"/>
                </a:solidFill>
              </a:rPr>
              <a:t> checkout https://github.com/creos92/parloma.git/trunk/parloma_ros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>
                <a:solidFill>
                  <a:schemeClr val="bg1"/>
                </a:solidFill>
              </a:rPr>
              <a:t>apt-get update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>
                <a:solidFill>
                  <a:schemeClr val="bg1"/>
                </a:solidFill>
              </a:rPr>
              <a:t>apt-get install build-essential </a:t>
            </a:r>
            <a:r>
              <a:rPr lang="en-US" sz="1100" dirty="0" err="1">
                <a:solidFill>
                  <a:schemeClr val="bg1"/>
                </a:solidFill>
              </a:rPr>
              <a:t>checkinstall</a:t>
            </a:r>
            <a:r>
              <a:rPr lang="en-US" sz="1100" dirty="0">
                <a:solidFill>
                  <a:schemeClr val="bg1"/>
                </a:solidFill>
              </a:rPr>
              <a:t> -y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>
                <a:solidFill>
                  <a:schemeClr val="bg1"/>
                </a:solidFill>
              </a:rPr>
              <a:t>apt-get install </a:t>
            </a:r>
            <a:r>
              <a:rPr lang="en-US" sz="1100" dirty="0" err="1">
                <a:solidFill>
                  <a:schemeClr val="bg1"/>
                </a:solidFill>
              </a:rPr>
              <a:t>libssl</a:t>
            </a:r>
            <a:r>
              <a:rPr lang="en-US" sz="1100" dirty="0">
                <a:solidFill>
                  <a:schemeClr val="bg1"/>
                </a:solidFill>
              </a:rPr>
              <a:t>-dev liblzo2-dev libpam0g-dev </a:t>
            </a:r>
            <a:r>
              <a:rPr lang="en-US" sz="1100" dirty="0" err="1">
                <a:solidFill>
                  <a:schemeClr val="bg1"/>
                </a:solidFill>
              </a:rPr>
              <a:t>wget</a:t>
            </a:r>
            <a:r>
              <a:rPr lang="en-US" sz="1100" dirty="0">
                <a:solidFill>
                  <a:schemeClr val="bg1"/>
                </a:solidFill>
              </a:rPr>
              <a:t> -y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 err="1">
                <a:solidFill>
                  <a:schemeClr val="bg1"/>
                </a:solidFill>
              </a:rPr>
              <a:t>wget</a:t>
            </a:r>
            <a:r>
              <a:rPr lang="en-US" sz="1100" dirty="0">
                <a:solidFill>
                  <a:schemeClr val="bg1"/>
                </a:solidFill>
              </a:rPr>
              <a:t> https://swupdate.openvpn.org/community/releases/openvpn-2.4.4.tar.gz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 err="1">
                <a:solidFill>
                  <a:schemeClr val="bg1"/>
                </a:solidFill>
              </a:rPr>
              <a:t>sudo</a:t>
            </a:r>
            <a:r>
              <a:rPr lang="en-US" sz="1100" dirty="0">
                <a:solidFill>
                  <a:schemeClr val="bg1"/>
                </a:solidFill>
              </a:rPr>
              <a:t> tar </a:t>
            </a:r>
            <a:r>
              <a:rPr lang="en-US" sz="1100" dirty="0" err="1">
                <a:solidFill>
                  <a:schemeClr val="bg1"/>
                </a:solidFill>
              </a:rPr>
              <a:t>zxvf</a:t>
            </a:r>
            <a:r>
              <a:rPr lang="en-US" sz="1100" dirty="0">
                <a:solidFill>
                  <a:schemeClr val="bg1"/>
                </a:solidFill>
              </a:rPr>
              <a:t> openvpn-2.4.4.tar.gz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>
                <a:solidFill>
                  <a:schemeClr val="bg1"/>
                </a:solidFill>
              </a:rPr>
              <a:t>cd </a:t>
            </a:r>
            <a:r>
              <a:rPr lang="en-US" sz="1400" b="1" dirty="0">
                <a:solidFill>
                  <a:schemeClr val="bg1"/>
                </a:solidFill>
              </a:rPr>
              <a:t>openvpn-2.4.4</a:t>
            </a:r>
            <a:r>
              <a:rPr lang="en-US" sz="1100" dirty="0">
                <a:solidFill>
                  <a:schemeClr val="bg1"/>
                </a:solidFill>
              </a:rPr>
              <a:t> &amp;&amp; ./configure &amp;&amp; make &amp;&amp; </a:t>
            </a:r>
            <a:r>
              <a:rPr lang="en-US" sz="1100" dirty="0" err="1">
                <a:solidFill>
                  <a:schemeClr val="bg1"/>
                </a:solidFill>
              </a:rPr>
              <a:t>checkinstall</a:t>
            </a:r>
            <a:r>
              <a:rPr lang="en-US" sz="1100" dirty="0">
                <a:solidFill>
                  <a:schemeClr val="bg1"/>
                </a:solidFill>
              </a:rPr>
              <a:t> -y &amp;&amp;\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r>
              <a:rPr lang="en-US" sz="1100" dirty="0">
                <a:solidFill>
                  <a:schemeClr val="bg1"/>
                </a:solidFill>
              </a:rPr>
              <a:t>/bin/bash -c 'source /opt/</a:t>
            </a:r>
            <a:r>
              <a:rPr lang="en-US" sz="1100" dirty="0" err="1">
                <a:solidFill>
                  <a:schemeClr val="bg1"/>
                </a:solidFill>
              </a:rPr>
              <a:t>ros</a:t>
            </a:r>
            <a:r>
              <a:rPr lang="en-US" sz="1100" dirty="0">
                <a:solidFill>
                  <a:schemeClr val="bg1"/>
                </a:solidFill>
              </a:rPr>
              <a:t>/indigo/</a:t>
            </a:r>
            <a:r>
              <a:rPr lang="en-US" sz="1100" dirty="0" err="1">
                <a:solidFill>
                  <a:schemeClr val="bg1"/>
                </a:solidFill>
              </a:rPr>
              <a:t>setup.bash</a:t>
            </a:r>
            <a:r>
              <a:rPr lang="en-US" sz="1100" dirty="0">
                <a:solidFill>
                  <a:schemeClr val="bg1"/>
                </a:solidFill>
              </a:rPr>
              <a:t> &amp;&amp; \</a:t>
            </a:r>
            <a:b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100" dirty="0">
                <a:solidFill>
                  <a:schemeClr val="bg1"/>
                </a:solidFill>
              </a:rPr>
              <a:t>cd /</a:t>
            </a:r>
            <a:r>
              <a:rPr lang="en-US" sz="1100" dirty="0" err="1">
                <a:solidFill>
                  <a:schemeClr val="bg1"/>
                </a:solidFill>
              </a:rPr>
              <a:t>parloma_ros</a:t>
            </a:r>
            <a:r>
              <a:rPr lang="en-US" sz="1100" dirty="0">
                <a:solidFill>
                  <a:schemeClr val="bg1"/>
                </a:solidFill>
              </a:rPr>
              <a:t> &amp;&amp; </a:t>
            </a:r>
            <a:r>
              <a:rPr lang="en-US" sz="1100" dirty="0" err="1">
                <a:solidFill>
                  <a:schemeClr val="bg1"/>
                </a:solidFill>
              </a:rPr>
              <a:t>catkin_make</a:t>
            </a:r>
            <a:r>
              <a:rPr lang="en-US" sz="1100" dirty="0">
                <a:solidFill>
                  <a:schemeClr val="bg1"/>
                </a:solidFill>
              </a:rPr>
              <a:t>'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pPr marL="257168" indent="-257168">
              <a:buAutoNum type="arabicParenR"/>
            </a:pPr>
            <a:endParaRPr lang="en-US" sz="11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57168" indent="-257168">
              <a:buAutoNum type="arabicParenR"/>
            </a:pPr>
            <a:r>
              <a:rPr lang="en-US" sz="1400" b="1" dirty="0">
                <a:solidFill>
                  <a:schemeClr val="bg1"/>
                </a:solidFill>
              </a:rPr>
              <a:t>CMD</a:t>
            </a:r>
            <a:r>
              <a:rPr lang="en-US" sz="1100" dirty="0">
                <a:solidFill>
                  <a:schemeClr val="bg1"/>
                </a:solidFill>
              </a:rPr>
              <a:t> cd </a:t>
            </a:r>
            <a:r>
              <a:rPr lang="en-US" sz="1100" dirty="0" err="1">
                <a:solidFill>
                  <a:schemeClr val="bg1"/>
                </a:solidFill>
              </a:rPr>
              <a:t>parloma_ros</a:t>
            </a:r>
            <a:r>
              <a:rPr lang="en-US" sz="1100" dirty="0">
                <a:solidFill>
                  <a:schemeClr val="bg1"/>
                </a:solidFill>
              </a:rPr>
              <a:t> &amp;&amp; </a:t>
            </a:r>
            <a:r>
              <a:rPr lang="en-US" sz="1100" dirty="0" err="1">
                <a:solidFill>
                  <a:schemeClr val="bg1"/>
                </a:solidFill>
              </a:rPr>
              <a:t>chmod</a:t>
            </a:r>
            <a:r>
              <a:rPr lang="en-US" sz="1100" dirty="0">
                <a:solidFill>
                  <a:schemeClr val="bg1"/>
                </a:solidFill>
              </a:rPr>
              <a:t> +</a:t>
            </a:r>
            <a:r>
              <a:rPr lang="en-US" sz="1100" dirty="0" err="1">
                <a:solidFill>
                  <a:schemeClr val="bg1"/>
                </a:solidFill>
              </a:rPr>
              <a:t>rx</a:t>
            </a:r>
            <a:r>
              <a:rPr lang="en-US" sz="1100" dirty="0">
                <a:solidFill>
                  <a:schemeClr val="bg1"/>
                </a:solidFill>
              </a:rPr>
              <a:t> start_s.sh &amp;&amp; sync </a:t>
            </a:r>
            <a:r>
              <a:rPr lang="en-US" sz="1400" b="1" dirty="0">
                <a:solidFill>
                  <a:schemeClr val="bg1"/>
                </a:solidFill>
              </a:rPr>
              <a:t>&amp;&amp; ./start_s.sh</a:t>
            </a:r>
            <a:endParaRPr lang="en-US" sz="11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4" name="Picture 19" descr="A close up of a screen&#10;&#10;Description generated with high confidence">
            <a:extLst>
              <a:ext uri="{FF2B5EF4-FFF2-40B4-BE49-F238E27FC236}">
                <a16:creationId xmlns:a16="http://schemas.microsoft.com/office/drawing/2014/main" id="{F0427548-F88A-4D79-A7F2-6796CB96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77" y="992596"/>
            <a:ext cx="5054462" cy="2523299"/>
          </a:xfrm>
          <a:prstGeom prst="rect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6E5AA77F-502C-4C8D-B585-60CA948752D6}"/>
              </a:ext>
            </a:extLst>
          </p:cNvPr>
          <p:cNvSpPr txBox="1"/>
          <p:nvPr/>
        </p:nvSpPr>
        <p:spPr>
          <a:xfrm>
            <a:off x="824349" y="-50159"/>
            <a:ext cx="298653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OCKER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68">
            <a:extLst>
              <a:ext uri="{FF2B5EF4-FFF2-40B4-BE49-F238E27FC236}">
                <a16:creationId xmlns:a16="http://schemas.microsoft.com/office/drawing/2014/main" id="{04789E0B-0E06-4B62-9AEA-5544E22DFFA1}"/>
              </a:ext>
            </a:extLst>
          </p:cNvPr>
          <p:cNvSpPr/>
          <p:nvPr/>
        </p:nvSpPr>
        <p:spPr>
          <a:xfrm>
            <a:off x="5513055" y="540070"/>
            <a:ext cx="6639311" cy="4769483"/>
          </a:xfrm>
          <a:prstGeom prst="ellipse">
            <a:avLst/>
          </a:prstGeom>
          <a:gradFill>
            <a:gsLst>
              <a:gs pos="0">
                <a:schemeClr val="accent1">
                  <a:tint val="20000"/>
                  <a:satMod val="180000"/>
                  <a:lumMod val="98000"/>
                </a:schemeClr>
              </a:gs>
              <a:gs pos="40000">
                <a:schemeClr val="accent1">
                  <a:tint val="30000"/>
                  <a:satMod val="260000"/>
                  <a:lumMod val="84000"/>
                </a:schemeClr>
              </a:gs>
              <a:gs pos="100000">
                <a:srgbClr val="008F8F"/>
              </a:gs>
            </a:gsLst>
          </a:gra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b="1" dirty="0">
              <a:cs typeface="Calibri"/>
            </a:endParaRPr>
          </a:p>
        </p:txBody>
      </p:sp>
      <p:sp>
        <p:nvSpPr>
          <p:cNvPr id="22" name="Oval 70">
            <a:extLst>
              <a:ext uri="{FF2B5EF4-FFF2-40B4-BE49-F238E27FC236}">
                <a16:creationId xmlns:a16="http://schemas.microsoft.com/office/drawing/2014/main" id="{4FB6EBC9-6C21-48B8-848A-B63202D2EABE}"/>
              </a:ext>
            </a:extLst>
          </p:cNvPr>
          <p:cNvSpPr/>
          <p:nvPr/>
        </p:nvSpPr>
        <p:spPr>
          <a:xfrm>
            <a:off x="8017622" y="803261"/>
            <a:ext cx="1883092" cy="1620000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0B152F"/>
                </a:solidFill>
              </a:rPr>
              <a:t>Cloud </a:t>
            </a:r>
            <a:r>
              <a:rPr lang="en-US" b="1" dirty="0">
                <a:solidFill>
                  <a:srgbClr val="0B152F"/>
                </a:solidFill>
                <a:cs typeface="Calibri"/>
              </a:rPr>
              <a:t>Platform</a:t>
            </a:r>
          </a:p>
          <a:p>
            <a:pPr algn="ctr"/>
            <a:endParaRPr lang="en-US" b="1" dirty="0">
              <a:cs typeface="Calibri"/>
            </a:endParaRPr>
          </a:p>
          <a:p>
            <a:pPr algn="ctr"/>
            <a:endParaRPr lang="en-US" b="1" dirty="0">
              <a:cs typeface="Calibri"/>
            </a:endParaRPr>
          </a:p>
          <a:p>
            <a:pPr algn="ctr"/>
            <a:endParaRPr lang="en-US" b="1" i="1" u="sng" dirty="0">
              <a:cs typeface="Calibri"/>
            </a:endParaRPr>
          </a:p>
        </p:txBody>
      </p:sp>
      <p:sp>
        <p:nvSpPr>
          <p:cNvPr id="23" name="Oval 72">
            <a:extLst>
              <a:ext uri="{FF2B5EF4-FFF2-40B4-BE49-F238E27FC236}">
                <a16:creationId xmlns:a16="http://schemas.microsoft.com/office/drawing/2014/main" id="{B543CFF8-D2C4-40E5-9844-EA74C6583FE3}"/>
              </a:ext>
            </a:extLst>
          </p:cNvPr>
          <p:cNvSpPr/>
          <p:nvPr/>
        </p:nvSpPr>
        <p:spPr>
          <a:xfrm>
            <a:off x="6410381" y="3135649"/>
            <a:ext cx="1906668" cy="1620000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4" name="Oval 74">
            <a:extLst>
              <a:ext uri="{FF2B5EF4-FFF2-40B4-BE49-F238E27FC236}">
                <a16:creationId xmlns:a16="http://schemas.microsoft.com/office/drawing/2014/main" id="{E04D7B28-A181-48C6-98E1-1774B44994BF}"/>
              </a:ext>
            </a:extLst>
          </p:cNvPr>
          <p:cNvSpPr/>
          <p:nvPr/>
        </p:nvSpPr>
        <p:spPr>
          <a:xfrm>
            <a:off x="9386013" y="3139544"/>
            <a:ext cx="1981842" cy="1620000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Calibri"/>
            </a:endParaRPr>
          </a:p>
          <a:p>
            <a:pPr algn="ctr"/>
            <a:r>
              <a:rPr lang="en-US" b="1" dirty="0">
                <a:solidFill>
                  <a:srgbClr val="0B152F"/>
                </a:solidFill>
                <a:cs typeface="Calibri"/>
              </a:rPr>
              <a:t>Output Module</a:t>
            </a:r>
            <a:endParaRPr lang="en-US" sz="1350" dirty="0">
              <a:solidFill>
                <a:srgbClr val="0B152F"/>
              </a:solidFill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i="1" u="sng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</p:txBody>
      </p:sp>
      <p:pic>
        <p:nvPicPr>
          <p:cNvPr id="25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A0EBBE5-AD4D-4505-B994-EF3D16BA9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766" y="1475450"/>
            <a:ext cx="708033" cy="404693"/>
          </a:xfrm>
          <a:prstGeom prst="rect">
            <a:avLst/>
          </a:prstGeom>
        </p:spPr>
      </p:pic>
      <p:pic>
        <p:nvPicPr>
          <p:cNvPr id="26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36F160BB-43D3-43CC-B0D3-50587A7CA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842" y="3795561"/>
            <a:ext cx="792978" cy="457168"/>
          </a:xfrm>
          <a:prstGeom prst="rect">
            <a:avLst/>
          </a:prstGeom>
        </p:spPr>
      </p:pic>
      <p:pic>
        <p:nvPicPr>
          <p:cNvPr id="27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C5198D0F-7BE1-42CC-A93A-1C08F840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43" y="3786453"/>
            <a:ext cx="824575" cy="475384"/>
          </a:xfrm>
          <a:prstGeom prst="rect">
            <a:avLst/>
          </a:prstGeom>
        </p:spPr>
      </p:pic>
      <p:sp>
        <p:nvSpPr>
          <p:cNvPr id="30" name="Cloud 92">
            <a:extLst>
              <a:ext uri="{FF2B5EF4-FFF2-40B4-BE49-F238E27FC236}">
                <a16:creationId xmlns:a16="http://schemas.microsoft.com/office/drawing/2014/main" id="{8D75AC3C-ABFC-4865-90CF-13541140F947}"/>
              </a:ext>
            </a:extLst>
          </p:cNvPr>
          <p:cNvSpPr/>
          <p:nvPr/>
        </p:nvSpPr>
        <p:spPr>
          <a:xfrm>
            <a:off x="5673535" y="1884555"/>
            <a:ext cx="2455785" cy="9000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cs typeface="Calibri"/>
              </a:rPr>
              <a:t>output/</a:t>
            </a:r>
            <a:r>
              <a:rPr lang="en-US" sz="1350" dirty="0" err="1">
                <a:cs typeface="Calibri"/>
              </a:rPr>
              <a:t>serial_topic</a:t>
            </a:r>
            <a:endParaRPr lang="en-US" sz="1350" dirty="0" err="1"/>
          </a:p>
        </p:txBody>
      </p:sp>
      <p:sp>
        <p:nvSpPr>
          <p:cNvPr id="31" name="Cloud 94">
            <a:extLst>
              <a:ext uri="{FF2B5EF4-FFF2-40B4-BE49-F238E27FC236}">
                <a16:creationId xmlns:a16="http://schemas.microsoft.com/office/drawing/2014/main" id="{124F9BF4-0E5B-49FF-9EDA-0AF7435C1A01}"/>
              </a:ext>
            </a:extLst>
          </p:cNvPr>
          <p:cNvSpPr/>
          <p:nvPr/>
        </p:nvSpPr>
        <p:spPr>
          <a:xfrm>
            <a:off x="9641257" y="1884555"/>
            <a:ext cx="2137639" cy="9000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>
                <a:cs typeface="Calibri"/>
              </a:rPr>
              <a:t>Joint_command</a:t>
            </a:r>
            <a:endParaRPr lang="en-US" sz="1350" dirty="0" err="1"/>
          </a:p>
        </p:txBody>
      </p:sp>
      <p:cxnSp>
        <p:nvCxnSpPr>
          <p:cNvPr id="32" name="Straight Arrow Connector 96">
            <a:extLst>
              <a:ext uri="{FF2B5EF4-FFF2-40B4-BE49-F238E27FC236}">
                <a16:creationId xmlns:a16="http://schemas.microsoft.com/office/drawing/2014/main" id="{36701F2E-4B5D-43E6-87D6-21F029AF007E}"/>
              </a:ext>
            </a:extLst>
          </p:cNvPr>
          <p:cNvCxnSpPr>
            <a:cxnSpLocks/>
            <a:stCxn id="23" idx="0"/>
            <a:endCxn id="30" idx="1"/>
          </p:cNvCxnSpPr>
          <p:nvPr/>
        </p:nvCxnSpPr>
        <p:spPr>
          <a:xfrm flipH="1" flipV="1">
            <a:off x="6901428" y="2783597"/>
            <a:ext cx="462287" cy="35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8">
            <a:extLst>
              <a:ext uri="{FF2B5EF4-FFF2-40B4-BE49-F238E27FC236}">
                <a16:creationId xmlns:a16="http://schemas.microsoft.com/office/drawing/2014/main" id="{74BF0882-5FFC-4A82-B65A-143E62A32A8C}"/>
              </a:ext>
            </a:extLst>
          </p:cNvPr>
          <p:cNvCxnSpPr>
            <a:cxnSpLocks/>
          </p:cNvCxnSpPr>
          <p:nvPr/>
        </p:nvCxnSpPr>
        <p:spPr>
          <a:xfrm flipV="1">
            <a:off x="7547859" y="1582339"/>
            <a:ext cx="424268" cy="265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00">
            <a:extLst>
              <a:ext uri="{FF2B5EF4-FFF2-40B4-BE49-F238E27FC236}">
                <a16:creationId xmlns:a16="http://schemas.microsoft.com/office/drawing/2014/main" id="{D9386B52-E9C7-45F5-A650-69E629677076}"/>
              </a:ext>
            </a:extLst>
          </p:cNvPr>
          <p:cNvCxnSpPr>
            <a:cxnSpLocks/>
          </p:cNvCxnSpPr>
          <p:nvPr/>
        </p:nvCxnSpPr>
        <p:spPr>
          <a:xfrm>
            <a:off x="9734573" y="1543108"/>
            <a:ext cx="678538" cy="453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02">
            <a:extLst>
              <a:ext uri="{FF2B5EF4-FFF2-40B4-BE49-F238E27FC236}">
                <a16:creationId xmlns:a16="http://schemas.microsoft.com/office/drawing/2014/main" id="{237B485F-AEFA-4CD1-BAE6-525727568130}"/>
              </a:ext>
            </a:extLst>
          </p:cNvPr>
          <p:cNvCxnSpPr>
            <a:cxnSpLocks/>
          </p:cNvCxnSpPr>
          <p:nvPr/>
        </p:nvCxnSpPr>
        <p:spPr>
          <a:xfrm flipH="1">
            <a:off x="10805411" y="2727274"/>
            <a:ext cx="171447" cy="460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104">
            <a:extLst>
              <a:ext uri="{FF2B5EF4-FFF2-40B4-BE49-F238E27FC236}">
                <a16:creationId xmlns:a16="http://schemas.microsoft.com/office/drawing/2014/main" id="{16CE5D8F-F65F-4D03-B598-A8EC85CBA5B5}"/>
              </a:ext>
            </a:extLst>
          </p:cNvPr>
          <p:cNvSpPr txBox="1"/>
          <p:nvPr/>
        </p:nvSpPr>
        <p:spPr>
          <a:xfrm>
            <a:off x="6448585" y="2763343"/>
            <a:ext cx="2583407" cy="28469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[π , 0, 0, 0, π ]  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06">
            <a:extLst>
              <a:ext uri="{FF2B5EF4-FFF2-40B4-BE49-F238E27FC236}">
                <a16:creationId xmlns:a16="http://schemas.microsoft.com/office/drawing/2014/main" id="{3BE0B724-0718-4C75-8ADB-09D325CCBE97}"/>
              </a:ext>
            </a:extLst>
          </p:cNvPr>
          <p:cNvSpPr txBox="1"/>
          <p:nvPr/>
        </p:nvSpPr>
        <p:spPr>
          <a:xfrm>
            <a:off x="9857336" y="1471936"/>
            <a:ext cx="1903386" cy="28469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[180, 0, 0,  0, 180]  ​</a:t>
            </a:r>
          </a:p>
        </p:txBody>
      </p:sp>
      <p:sp>
        <p:nvSpPr>
          <p:cNvPr id="38" name="TextBox 108">
            <a:extLst>
              <a:ext uri="{FF2B5EF4-FFF2-40B4-BE49-F238E27FC236}">
                <a16:creationId xmlns:a16="http://schemas.microsoft.com/office/drawing/2014/main" id="{E1D80050-9C42-4294-88D7-E01F4D34E888}"/>
              </a:ext>
            </a:extLst>
          </p:cNvPr>
          <p:cNvSpPr txBox="1"/>
          <p:nvPr/>
        </p:nvSpPr>
        <p:spPr>
          <a:xfrm>
            <a:off x="8673269" y="1765410"/>
            <a:ext cx="799131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solidFill>
                  <a:srgbClr val="455FD5"/>
                </a:solidFill>
                <a:cs typeface="Calibri"/>
              </a:rPr>
              <a:t>MASTER</a:t>
            </a:r>
            <a:endParaRPr lang="en-US" sz="1350" dirty="0">
              <a:solidFill>
                <a:srgbClr val="455FD5"/>
              </a:solidFill>
              <a:cs typeface="Calibri"/>
            </a:endParaRPr>
          </a:p>
        </p:txBody>
      </p:sp>
      <p:sp>
        <p:nvSpPr>
          <p:cNvPr id="39" name="TextBox 110">
            <a:extLst>
              <a:ext uri="{FF2B5EF4-FFF2-40B4-BE49-F238E27FC236}">
                <a16:creationId xmlns:a16="http://schemas.microsoft.com/office/drawing/2014/main" id="{B5AB4894-C2C3-454C-B93C-2662F86590FD}"/>
              </a:ext>
            </a:extLst>
          </p:cNvPr>
          <p:cNvSpPr txBox="1"/>
          <p:nvPr/>
        </p:nvSpPr>
        <p:spPr>
          <a:xfrm>
            <a:off x="6947267" y="4176616"/>
            <a:ext cx="82092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solidFill>
                  <a:srgbClr val="455FD5"/>
                </a:solidFill>
                <a:cs typeface="Calibri"/>
              </a:rPr>
              <a:t>Publisher</a:t>
            </a:r>
            <a:endParaRPr lang="en-US" sz="1350" dirty="0"/>
          </a:p>
        </p:txBody>
      </p:sp>
      <p:sp>
        <p:nvSpPr>
          <p:cNvPr id="40" name="TextBox 112">
            <a:extLst>
              <a:ext uri="{FF2B5EF4-FFF2-40B4-BE49-F238E27FC236}">
                <a16:creationId xmlns:a16="http://schemas.microsoft.com/office/drawing/2014/main" id="{C7C0D70A-401A-42D8-97D0-58170A773138}"/>
              </a:ext>
            </a:extLst>
          </p:cNvPr>
          <p:cNvSpPr txBox="1"/>
          <p:nvPr/>
        </p:nvSpPr>
        <p:spPr>
          <a:xfrm>
            <a:off x="10146131" y="4176616"/>
            <a:ext cx="966222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solidFill>
                  <a:srgbClr val="455FD5"/>
                </a:solidFill>
                <a:cs typeface="Calibri"/>
              </a:rPr>
              <a:t>Subscriber</a:t>
            </a:r>
            <a:endParaRPr lang="en-US" sz="1350" dirty="0"/>
          </a:p>
        </p:txBody>
      </p:sp>
      <p:sp>
        <p:nvSpPr>
          <p:cNvPr id="41" name="TextBox 114">
            <a:extLst>
              <a:ext uri="{FF2B5EF4-FFF2-40B4-BE49-F238E27FC236}">
                <a16:creationId xmlns:a16="http://schemas.microsoft.com/office/drawing/2014/main" id="{95181CEB-0814-4208-9450-761B1D6AFA14}"/>
              </a:ext>
            </a:extLst>
          </p:cNvPr>
          <p:cNvSpPr txBox="1"/>
          <p:nvPr/>
        </p:nvSpPr>
        <p:spPr>
          <a:xfrm>
            <a:off x="6798467" y="3182278"/>
            <a:ext cx="1147844" cy="80791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B152F"/>
                </a:solidFill>
              </a:rPr>
              <a:t>Input Module</a:t>
            </a:r>
            <a:r>
              <a:rPr lang="en-US" dirty="0"/>
              <a:t>​</a:t>
            </a:r>
            <a:endParaRPr lang="en-US" dirty="0">
              <a:cs typeface="Calibri"/>
            </a:endParaRPr>
          </a:p>
        </p:txBody>
      </p:sp>
      <p:cxnSp>
        <p:nvCxnSpPr>
          <p:cNvPr id="42" name="Straight Arrow Connector 116">
            <a:extLst>
              <a:ext uri="{FF2B5EF4-FFF2-40B4-BE49-F238E27FC236}">
                <a16:creationId xmlns:a16="http://schemas.microsoft.com/office/drawing/2014/main" id="{F65E8A53-81DE-4570-841B-8DE307B1D9AD}"/>
              </a:ext>
            </a:extLst>
          </p:cNvPr>
          <p:cNvCxnSpPr>
            <a:cxnSpLocks/>
            <a:stCxn id="24" idx="3"/>
            <a:endCxn id="55" idx="3"/>
          </p:cNvCxnSpPr>
          <p:nvPr/>
        </p:nvCxnSpPr>
        <p:spPr>
          <a:xfrm>
            <a:off x="9676247" y="4522300"/>
            <a:ext cx="845301" cy="1387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18">
            <a:extLst>
              <a:ext uri="{FF2B5EF4-FFF2-40B4-BE49-F238E27FC236}">
                <a16:creationId xmlns:a16="http://schemas.microsoft.com/office/drawing/2014/main" id="{D29E0A0C-BBE3-4590-AFFE-6F88335B6875}"/>
              </a:ext>
            </a:extLst>
          </p:cNvPr>
          <p:cNvCxnSpPr>
            <a:cxnSpLocks/>
            <a:stCxn id="53" idx="0"/>
            <a:endCxn id="23" idx="4"/>
          </p:cNvCxnSpPr>
          <p:nvPr/>
        </p:nvCxnSpPr>
        <p:spPr>
          <a:xfrm flipV="1">
            <a:off x="6869283" y="4755649"/>
            <a:ext cx="494432" cy="639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" name="Picture 152">
            <a:extLst>
              <a:ext uri="{FF2B5EF4-FFF2-40B4-BE49-F238E27FC236}">
                <a16:creationId xmlns:a16="http://schemas.microsoft.com/office/drawing/2014/main" id="{EF4F491E-3C7C-4959-A42B-CB057BB4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590" y="1791201"/>
            <a:ext cx="581076" cy="590052"/>
          </a:xfrm>
          <a:prstGeom prst="rect">
            <a:avLst/>
          </a:prstGeom>
        </p:spPr>
      </p:pic>
      <p:pic>
        <p:nvPicPr>
          <p:cNvPr id="45" name="Picture 15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05636BFD-36FA-4CBA-8554-2205B2DA9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111" y="4171779"/>
            <a:ext cx="338713" cy="347689"/>
          </a:xfrm>
          <a:prstGeom prst="rect">
            <a:avLst/>
          </a:prstGeom>
        </p:spPr>
      </p:pic>
      <p:pic>
        <p:nvPicPr>
          <p:cNvPr id="46" name="Picture 15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BBF306D-E333-4EA1-A415-2BA0F161E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148" y="4180008"/>
            <a:ext cx="338713" cy="347689"/>
          </a:xfrm>
          <a:prstGeom prst="rect">
            <a:avLst/>
          </a:prstGeom>
        </p:spPr>
      </p:pic>
      <p:pic>
        <p:nvPicPr>
          <p:cNvPr id="4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40CE886F-0DB8-43BF-87D9-E99FD0BBB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34" y="734124"/>
            <a:ext cx="722592" cy="569480"/>
          </a:xfrm>
          <a:prstGeom prst="rect">
            <a:avLst/>
          </a:prstGeom>
        </p:spPr>
      </p:pic>
      <p:pic>
        <p:nvPicPr>
          <p:cNvPr id="48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760817E8-57C2-4B6E-BDB4-89D307F8A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915" y="3294437"/>
            <a:ext cx="722592" cy="569480"/>
          </a:xfrm>
          <a:prstGeom prst="rect">
            <a:avLst/>
          </a:prstGeom>
        </p:spPr>
      </p:pic>
      <p:pic>
        <p:nvPicPr>
          <p:cNvPr id="49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2891822F-57AF-47D4-B78E-4CBAC4FB2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8297" y="3212416"/>
            <a:ext cx="722592" cy="569480"/>
          </a:xfrm>
          <a:prstGeom prst="rect">
            <a:avLst/>
          </a:prstGeom>
        </p:spPr>
      </p:pic>
      <p:sp>
        <p:nvSpPr>
          <p:cNvPr id="50" name="TextBox 150">
            <a:extLst>
              <a:ext uri="{FF2B5EF4-FFF2-40B4-BE49-F238E27FC236}">
                <a16:creationId xmlns:a16="http://schemas.microsoft.com/office/drawing/2014/main" id="{8E9F65A5-5EEB-403F-AB01-3EEAA967AC29}"/>
              </a:ext>
            </a:extLst>
          </p:cNvPr>
          <p:cNvSpPr txBox="1"/>
          <p:nvPr/>
        </p:nvSpPr>
        <p:spPr>
          <a:xfrm>
            <a:off x="173658" y="3743049"/>
            <a:ext cx="5400000" cy="3024000"/>
          </a:xfrm>
          <a:prstGeom prst="rect">
            <a:avLst/>
          </a:prstGeom>
          <a:gradFill>
            <a:gsLst>
              <a:gs pos="0">
                <a:schemeClr val="accent5">
                  <a:tint val="20000"/>
                  <a:satMod val="180000"/>
                  <a:lumMod val="98000"/>
                </a:schemeClr>
              </a:gs>
              <a:gs pos="16000">
                <a:srgbClr val="EEB7B7"/>
              </a:gs>
              <a:gs pos="55000">
                <a:srgbClr val="DE7B7B"/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buAutoNum type="arabicParenR"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b="1" dirty="0"/>
              <a:t>FROM </a:t>
            </a:r>
            <a:r>
              <a:rPr lang="en-US" sz="1400" b="1" dirty="0" err="1"/>
              <a:t>osrf</a:t>
            </a:r>
            <a:r>
              <a:rPr lang="en-US" sz="1400" b="1" dirty="0"/>
              <a:t>/</a:t>
            </a:r>
            <a:r>
              <a:rPr lang="en-US" sz="1400" b="1" dirty="0" err="1"/>
              <a:t>ros:indigo-desktop-full</a:t>
            </a:r>
            <a:br>
              <a:rPr lang="en-US" sz="1100" dirty="0"/>
            </a:br>
            <a:endParaRPr lang="en-US" sz="1100" dirty="0"/>
          </a:p>
          <a:p>
            <a:r>
              <a:rPr lang="en-US" sz="1400" b="1" dirty="0"/>
              <a:t>RUN \</a:t>
            </a:r>
          </a:p>
          <a:p>
            <a:r>
              <a:rPr lang="en-US" sz="1100" dirty="0" err="1"/>
              <a:t>svn</a:t>
            </a:r>
            <a:r>
              <a:rPr lang="en-US" sz="1100" dirty="0"/>
              <a:t> checkout https://github.com/creos92/parloma.git/trunk/</a:t>
            </a:r>
            <a:r>
              <a:rPr lang="en-US" sz="1400" b="1" dirty="0"/>
              <a:t>Client</a:t>
            </a:r>
            <a:r>
              <a:rPr lang="en-US" sz="1100" dirty="0"/>
              <a:t> &amp;&amp;\</a:t>
            </a:r>
          </a:p>
          <a:p>
            <a:r>
              <a:rPr lang="en-US" sz="1100" dirty="0" err="1"/>
              <a:t>svn</a:t>
            </a:r>
            <a:r>
              <a:rPr lang="en-US" sz="1100" dirty="0"/>
              <a:t> checkout https://github.com/creos92/parloma.git/trunk/parloma_ros &amp;&amp;\</a:t>
            </a:r>
          </a:p>
          <a:p>
            <a:r>
              <a:rPr lang="en-US" sz="1100" dirty="0"/>
              <a:t>apt-get update &amp;&amp;\</a:t>
            </a:r>
          </a:p>
          <a:p>
            <a:r>
              <a:rPr lang="en-US" sz="1100" dirty="0"/>
              <a:t>apt-get install build-essential </a:t>
            </a:r>
            <a:r>
              <a:rPr lang="en-US" sz="1100" dirty="0" err="1"/>
              <a:t>checkinstall</a:t>
            </a:r>
            <a:r>
              <a:rPr lang="en-US" sz="1100" dirty="0"/>
              <a:t> -y &amp;&amp;\</a:t>
            </a:r>
          </a:p>
          <a:p>
            <a:r>
              <a:rPr lang="en-US" sz="1100" dirty="0"/>
              <a:t>apt-get install </a:t>
            </a:r>
            <a:r>
              <a:rPr lang="en-US" sz="1100" dirty="0" err="1"/>
              <a:t>libssl</a:t>
            </a:r>
            <a:r>
              <a:rPr lang="en-US" sz="1100" dirty="0"/>
              <a:t>-dev liblzo2-dev libpam0g-dev </a:t>
            </a:r>
            <a:r>
              <a:rPr lang="en-US" sz="1100" dirty="0" err="1"/>
              <a:t>wget</a:t>
            </a:r>
            <a:r>
              <a:rPr lang="en-US" sz="1100" dirty="0"/>
              <a:t> -y &amp;&amp;\</a:t>
            </a:r>
          </a:p>
          <a:p>
            <a:r>
              <a:rPr lang="en-US" sz="1100" dirty="0" err="1"/>
              <a:t>wget</a:t>
            </a:r>
            <a:r>
              <a:rPr lang="en-US" sz="1100" dirty="0"/>
              <a:t> https://swupdate.openvpn.org/community/releases/openvpn-2.4.4.tar.gz &amp;&amp;\</a:t>
            </a:r>
          </a:p>
          <a:p>
            <a:r>
              <a:rPr lang="en-US" sz="1100" dirty="0" err="1"/>
              <a:t>sudo</a:t>
            </a:r>
            <a:r>
              <a:rPr lang="en-US" sz="1100" dirty="0"/>
              <a:t> tar </a:t>
            </a:r>
            <a:r>
              <a:rPr lang="en-US" sz="1100" dirty="0" err="1"/>
              <a:t>zxvf</a:t>
            </a:r>
            <a:r>
              <a:rPr lang="en-US" sz="1100" dirty="0"/>
              <a:t> openvpn-2.4.4.tar.gz &amp;&amp;\</a:t>
            </a:r>
          </a:p>
          <a:p>
            <a:r>
              <a:rPr lang="en-US" sz="1400" b="1" dirty="0"/>
              <a:t>cd openvpn-2.4.4 </a:t>
            </a:r>
            <a:r>
              <a:rPr lang="en-US" sz="1100" dirty="0"/>
              <a:t>&amp;&amp; ./configure &amp;&amp; make &amp;&amp; </a:t>
            </a:r>
            <a:r>
              <a:rPr lang="en-US" sz="1100" dirty="0" err="1"/>
              <a:t>checkinstall</a:t>
            </a:r>
            <a:r>
              <a:rPr lang="en-US" sz="1100" dirty="0"/>
              <a:t> -y &amp;&amp;\</a:t>
            </a:r>
          </a:p>
          <a:p>
            <a:r>
              <a:rPr lang="en-US" sz="1100" dirty="0"/>
              <a:t>/bin/bash -c 'source /opt/</a:t>
            </a:r>
            <a:r>
              <a:rPr lang="en-US" sz="1100" dirty="0" err="1"/>
              <a:t>ros</a:t>
            </a:r>
            <a:r>
              <a:rPr lang="en-US" sz="1100" dirty="0"/>
              <a:t>/indigo/</a:t>
            </a:r>
            <a:r>
              <a:rPr lang="en-US" sz="1100" dirty="0" err="1"/>
              <a:t>setup.bash</a:t>
            </a:r>
            <a:r>
              <a:rPr lang="en-US" sz="1100" dirty="0"/>
              <a:t> &amp;&amp; \</a:t>
            </a:r>
            <a:br>
              <a:rPr lang="en-US" sz="1100" dirty="0"/>
            </a:br>
            <a:r>
              <a:rPr lang="en-US" sz="1100" dirty="0"/>
              <a:t>cd /</a:t>
            </a:r>
            <a:r>
              <a:rPr lang="en-US" sz="1100" dirty="0" err="1"/>
              <a:t>parloma_ros</a:t>
            </a:r>
            <a:r>
              <a:rPr lang="en-US" sz="1100" dirty="0"/>
              <a:t> &amp;&amp; </a:t>
            </a:r>
            <a:r>
              <a:rPr lang="en-US" sz="1100" dirty="0" err="1"/>
              <a:t>catkin_make</a:t>
            </a:r>
            <a:r>
              <a:rPr lang="en-US" sz="1100" dirty="0"/>
              <a:t>'</a:t>
            </a:r>
          </a:p>
          <a:p>
            <a:endParaRPr lang="en-US" sz="1100" dirty="0"/>
          </a:p>
          <a:p>
            <a:r>
              <a:rPr lang="en-US" sz="1100" dirty="0"/>
              <a:t>CMD cd </a:t>
            </a:r>
            <a:r>
              <a:rPr lang="en-US" sz="1100" dirty="0" err="1"/>
              <a:t>parloma_ros</a:t>
            </a:r>
            <a:r>
              <a:rPr lang="en-US" sz="1100" dirty="0"/>
              <a:t> &amp;&amp; </a:t>
            </a:r>
            <a:r>
              <a:rPr lang="en-US" sz="1100" dirty="0" err="1"/>
              <a:t>chmod</a:t>
            </a:r>
            <a:r>
              <a:rPr lang="en-US" sz="1100" dirty="0"/>
              <a:t> +</a:t>
            </a:r>
            <a:r>
              <a:rPr lang="en-US" sz="1100" dirty="0" err="1"/>
              <a:t>rx</a:t>
            </a:r>
            <a:r>
              <a:rPr lang="en-US" sz="1100" dirty="0"/>
              <a:t> start_c._in.sh &amp;&amp; sync &amp;&amp; </a:t>
            </a:r>
            <a:r>
              <a:rPr lang="en-US" sz="1400" b="1" dirty="0"/>
              <a:t>./start_c_out.sh</a:t>
            </a:r>
            <a:endParaRPr lang="en-US" sz="1100" b="1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DE1534B-79E0-4FF9-BC6A-261CF2E6C25B}"/>
              </a:ext>
            </a:extLst>
          </p:cNvPr>
          <p:cNvCxnSpPr/>
          <p:nvPr/>
        </p:nvCxnSpPr>
        <p:spPr>
          <a:xfrm>
            <a:off x="1176636" y="933159"/>
            <a:ext cx="0" cy="768474"/>
          </a:xfrm>
          <a:prstGeom prst="straightConnector1">
            <a:avLst/>
          </a:prstGeom>
          <a:ln w="38100">
            <a:solidFill>
              <a:srgbClr val="DE7B7B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157EA3D4-AA22-4EB4-8A7C-584E6259847F}"/>
              </a:ext>
            </a:extLst>
          </p:cNvPr>
          <p:cNvCxnSpPr/>
          <p:nvPr/>
        </p:nvCxnSpPr>
        <p:spPr>
          <a:xfrm>
            <a:off x="2864053" y="933159"/>
            <a:ext cx="0" cy="76847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F9171F8F-D368-4A4A-982F-2635224989D4}"/>
              </a:ext>
            </a:extLst>
          </p:cNvPr>
          <p:cNvCxnSpPr/>
          <p:nvPr/>
        </p:nvCxnSpPr>
        <p:spPr>
          <a:xfrm>
            <a:off x="4616653" y="933159"/>
            <a:ext cx="0" cy="768474"/>
          </a:xfrm>
          <a:prstGeom prst="straightConnector1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3" name="Immagine 52">
            <a:extLst>
              <a:ext uri="{FF2B5EF4-FFF2-40B4-BE49-F238E27FC236}">
                <a16:creationId xmlns:a16="http://schemas.microsoft.com/office/drawing/2014/main" id="{7E57FCAC-58F0-4267-8CCC-31CFA2532A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0709" y="5395201"/>
            <a:ext cx="1357149" cy="1355767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BE3A87E0-F53A-4DCE-A029-68C3E56A9B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21548" y="5075425"/>
            <a:ext cx="1032393" cy="1668345"/>
          </a:xfrm>
          <a:prstGeom prst="rect">
            <a:avLst/>
          </a:prstGeom>
          <a:ln w="28575">
            <a:solidFill>
              <a:srgbClr val="29A5A5"/>
            </a:solidFill>
          </a:ln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9696E7AF-DF8A-4C7F-AE71-7679FDCFBB2D}"/>
              </a:ext>
            </a:extLst>
          </p:cNvPr>
          <p:cNvSpPr txBox="1"/>
          <p:nvPr/>
        </p:nvSpPr>
        <p:spPr>
          <a:xfrm>
            <a:off x="394325" y="4663222"/>
            <a:ext cx="472742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C7CAD8"/>
                </a:solidFill>
              </a:rPr>
              <a:t>ROS Environment</a:t>
            </a:r>
          </a:p>
          <a:p>
            <a:pPr algn="ctr"/>
            <a:r>
              <a:rPr lang="it-IT" sz="3600" b="1" dirty="0">
                <a:solidFill>
                  <a:srgbClr val="C7CAD8"/>
                </a:solidFill>
              </a:rPr>
              <a:t>Over Internet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016BCEB7-28BF-4052-B264-28017F8A5A2A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12</a:t>
            </a:r>
          </a:p>
        </p:txBody>
      </p:sp>
    </p:spTree>
    <p:extLst>
      <p:ext uri="{BB962C8B-B14F-4D97-AF65-F5344CB8AC3E}">
        <p14:creationId xmlns:p14="http://schemas.microsoft.com/office/powerpoint/2010/main" val="7305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D593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D593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CD593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AFE3"/>
                                      </p:to>
                                    </p:animClr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  <p:bldP spid="36" grpId="0"/>
      <p:bldP spid="37" grpId="0"/>
      <p:bldP spid="38" grpId="0"/>
      <p:bldP spid="39" grpId="0"/>
      <p:bldP spid="40" grpId="0"/>
      <p:bldP spid="41" grpId="0"/>
      <p:bldP spid="50" grpId="0" animBg="1"/>
      <p:bldP spid="50" grpId="1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35949DA6-358D-4535-8282-3141D9149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08" y="966053"/>
            <a:ext cx="9775099" cy="5454762"/>
          </a:xfrm>
          <a:prstGeom prst="rect">
            <a:avLst/>
          </a:prstGeom>
        </p:spPr>
      </p:pic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918E0BB-75D0-4948-93F5-FF353CF811E8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2626721" y="2350693"/>
            <a:ext cx="4760081" cy="298998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600CD93C-71F3-4223-A20E-B4C3232DB3CE}"/>
              </a:ext>
            </a:extLst>
          </p:cNvPr>
          <p:cNvCxnSpPr>
            <a:cxnSpLocks/>
            <a:endCxn id="81" idx="3"/>
          </p:cNvCxnSpPr>
          <p:nvPr/>
        </p:nvCxnSpPr>
        <p:spPr>
          <a:xfrm rot="16200000" flipV="1">
            <a:off x="8277110" y="2913855"/>
            <a:ext cx="2969546" cy="1843221"/>
          </a:xfrm>
          <a:prstGeom prst="curvedConnector2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716D9-E346-48BF-9957-6716205D8920}"/>
              </a:ext>
            </a:extLst>
          </p:cNvPr>
          <p:cNvSpPr/>
          <p:nvPr/>
        </p:nvSpPr>
        <p:spPr>
          <a:xfrm>
            <a:off x="7879328" y="5369573"/>
            <a:ext cx="1262350" cy="891602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EE8E2F5-DD1C-4951-B4CF-75D9E0B782B0}"/>
              </a:ext>
            </a:extLst>
          </p:cNvPr>
          <p:cNvSpPr/>
          <p:nvPr/>
        </p:nvSpPr>
        <p:spPr>
          <a:xfrm>
            <a:off x="3549986" y="5355088"/>
            <a:ext cx="1282719" cy="93057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644E8A9-2E46-4623-9226-71441CB9776E}"/>
              </a:ext>
            </a:extLst>
          </p:cNvPr>
          <p:cNvSpPr/>
          <p:nvPr/>
        </p:nvSpPr>
        <p:spPr>
          <a:xfrm>
            <a:off x="1610533" y="5371058"/>
            <a:ext cx="1284255" cy="93057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3BC30E-C634-4A73-B1E4-E977CE2B2C61}"/>
              </a:ext>
            </a:extLst>
          </p:cNvPr>
          <p:cNvSpPr/>
          <p:nvPr/>
        </p:nvSpPr>
        <p:spPr>
          <a:xfrm>
            <a:off x="9790715" y="5388286"/>
            <a:ext cx="1259178" cy="913342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 w="12700"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5A7A4-2954-438B-8BBD-4C0755F96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304" y="5900630"/>
            <a:ext cx="509585" cy="401608"/>
          </a:xfrm>
          <a:prstGeom prst="rect">
            <a:avLst/>
          </a:prstGeom>
        </p:spPr>
      </p:pic>
      <p:sp>
        <p:nvSpPr>
          <p:cNvPr id="79" name="Cloud 78">
            <a:extLst>
              <a:ext uri="{FF2B5EF4-FFF2-40B4-BE49-F238E27FC236}">
                <a16:creationId xmlns:a16="http://schemas.microsoft.com/office/drawing/2014/main" id="{C1B86A91-E68A-4E3E-9724-4D08BD13E07C}"/>
              </a:ext>
            </a:extLst>
          </p:cNvPr>
          <p:cNvSpPr/>
          <p:nvPr/>
        </p:nvSpPr>
        <p:spPr>
          <a:xfrm>
            <a:off x="5700479" y="1260343"/>
            <a:ext cx="1453470" cy="964369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81" name="Cloud 80">
            <a:extLst>
              <a:ext uri="{FF2B5EF4-FFF2-40B4-BE49-F238E27FC236}">
                <a16:creationId xmlns:a16="http://schemas.microsoft.com/office/drawing/2014/main" id="{B6A1FFEB-F3D6-427F-A792-828A8F4468C4}"/>
              </a:ext>
            </a:extLst>
          </p:cNvPr>
          <p:cNvSpPr/>
          <p:nvPr/>
        </p:nvSpPr>
        <p:spPr>
          <a:xfrm>
            <a:off x="7386802" y="1827627"/>
            <a:ext cx="1453470" cy="1046132"/>
          </a:xfrm>
          <a:prstGeom prst="roundRect">
            <a:avLst>
              <a:gd name="adj" fmla="val 17031"/>
            </a:avLst>
          </a:prstGeom>
          <a:gradFill>
            <a:gsLst>
              <a:gs pos="0">
                <a:schemeClr val="accent1">
                  <a:lumMod val="40000"/>
                  <a:lumOff val="60000"/>
                  <a:alpha val="40000"/>
                </a:schemeClr>
              </a:gs>
              <a:gs pos="100000">
                <a:schemeClr val="bg2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731ADF64-B8AC-4CE4-B937-D5E03560E7A2}"/>
              </a:ext>
            </a:extLst>
          </p:cNvPr>
          <p:cNvSpPr txBox="1"/>
          <p:nvPr/>
        </p:nvSpPr>
        <p:spPr>
          <a:xfrm>
            <a:off x="817786" y="116139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RCHITECTURE – 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OCKER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AEC04DB9-7CC0-43EC-8EFB-06EFBB627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419" y="5916765"/>
            <a:ext cx="509585" cy="401608"/>
          </a:xfrm>
          <a:prstGeom prst="rect">
            <a:avLst/>
          </a:prstGeom>
        </p:spPr>
      </p:pic>
      <p:pic>
        <p:nvPicPr>
          <p:cNvPr id="50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298B90D1-FEDF-4627-80E8-2A5ACA62A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234" y="5867307"/>
            <a:ext cx="509585" cy="401608"/>
          </a:xfrm>
          <a:prstGeom prst="rect">
            <a:avLst/>
          </a:prstGeom>
        </p:spPr>
      </p:pic>
      <p:pic>
        <p:nvPicPr>
          <p:cNvPr id="52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4CBF8769-DDF9-4659-BB7C-B8515E4EA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998" y="5873112"/>
            <a:ext cx="509585" cy="401608"/>
          </a:xfrm>
          <a:prstGeom prst="rect">
            <a:avLst/>
          </a:prstGeom>
        </p:spPr>
      </p:pic>
      <p:sp>
        <p:nvSpPr>
          <p:cNvPr id="58" name="Flowchart: Alternate Process 7">
            <a:extLst>
              <a:ext uri="{FF2B5EF4-FFF2-40B4-BE49-F238E27FC236}">
                <a16:creationId xmlns:a16="http://schemas.microsoft.com/office/drawing/2014/main" id="{94AB1288-2B0F-481D-9FA9-8F1E96415FEB}"/>
              </a:ext>
            </a:extLst>
          </p:cNvPr>
          <p:cNvSpPr/>
          <p:nvPr/>
        </p:nvSpPr>
        <p:spPr>
          <a:xfrm>
            <a:off x="1494552" y="4328167"/>
            <a:ext cx="1119655" cy="368293"/>
          </a:xfrm>
          <a:prstGeom prst="flowChartAlternateProcess">
            <a:avLst/>
          </a:prstGeom>
          <a:ln w="3175">
            <a:solidFill>
              <a:schemeClr val="accent6"/>
            </a:solidFill>
          </a:ln>
          <a:effectLst>
            <a:glow rad="101600">
              <a:srgbClr val="9EE1E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cs typeface="Calibri"/>
              </a:rPr>
              <a:t>USER C  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59" name="Flowchart: Alternate Process 9">
            <a:extLst>
              <a:ext uri="{FF2B5EF4-FFF2-40B4-BE49-F238E27FC236}">
                <a16:creationId xmlns:a16="http://schemas.microsoft.com/office/drawing/2014/main" id="{2243E47A-168B-4CB6-A917-81EC1164D08B}"/>
              </a:ext>
            </a:extLst>
          </p:cNvPr>
          <p:cNvSpPr/>
          <p:nvPr/>
        </p:nvSpPr>
        <p:spPr>
          <a:xfrm>
            <a:off x="10145280" y="4328167"/>
            <a:ext cx="1076427" cy="394840"/>
          </a:xfrm>
          <a:prstGeom prst="flowChartAlternateProcess">
            <a:avLst/>
          </a:prstGeom>
          <a:ln w="3175">
            <a:solidFill>
              <a:schemeClr val="accent6"/>
            </a:solidFill>
          </a:ln>
          <a:effectLst>
            <a:glow rad="101600">
              <a:srgbClr val="9EE1E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6"/>
                </a:solidFill>
                <a:cs typeface="Calibri"/>
              </a:rPr>
              <a:t>USER D  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cxnSp>
        <p:nvCxnSpPr>
          <p:cNvPr id="62" name="Straight Arrow Connector 10">
            <a:extLst>
              <a:ext uri="{FF2B5EF4-FFF2-40B4-BE49-F238E27FC236}">
                <a16:creationId xmlns:a16="http://schemas.microsoft.com/office/drawing/2014/main" id="{8700CDC8-51A8-410F-AE5A-C74913A5D75D}"/>
              </a:ext>
            </a:extLst>
          </p:cNvPr>
          <p:cNvCxnSpPr>
            <a:cxnSpLocks/>
          </p:cNvCxnSpPr>
          <p:nvPr/>
        </p:nvCxnSpPr>
        <p:spPr>
          <a:xfrm>
            <a:off x="1799436" y="4738668"/>
            <a:ext cx="0" cy="69639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11">
            <a:extLst>
              <a:ext uri="{FF2B5EF4-FFF2-40B4-BE49-F238E27FC236}">
                <a16:creationId xmlns:a16="http://schemas.microsoft.com/office/drawing/2014/main" id="{E76C088C-860B-45E0-9D75-488D73B7EF45}"/>
              </a:ext>
            </a:extLst>
          </p:cNvPr>
          <p:cNvCxnSpPr>
            <a:cxnSpLocks/>
          </p:cNvCxnSpPr>
          <p:nvPr/>
        </p:nvCxnSpPr>
        <p:spPr>
          <a:xfrm>
            <a:off x="10968192" y="4804150"/>
            <a:ext cx="1" cy="664407"/>
          </a:xfrm>
          <a:prstGeom prst="straightConnector1">
            <a:avLst/>
          </a:prstGeom>
          <a:ln w="3175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Cloud 20">
            <a:extLst>
              <a:ext uri="{FF2B5EF4-FFF2-40B4-BE49-F238E27FC236}">
                <a16:creationId xmlns:a16="http://schemas.microsoft.com/office/drawing/2014/main" id="{A00321BE-EE14-4D6C-AA0B-EB26A838C918}"/>
              </a:ext>
            </a:extLst>
          </p:cNvPr>
          <p:cNvSpPr/>
          <p:nvPr/>
        </p:nvSpPr>
        <p:spPr>
          <a:xfrm>
            <a:off x="7733315" y="5195159"/>
            <a:ext cx="1582275" cy="126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8" name="Cloud 22">
            <a:extLst>
              <a:ext uri="{FF2B5EF4-FFF2-40B4-BE49-F238E27FC236}">
                <a16:creationId xmlns:a16="http://schemas.microsoft.com/office/drawing/2014/main" id="{8CE7BC89-8018-456B-8320-CEF2343902AD}"/>
              </a:ext>
            </a:extLst>
          </p:cNvPr>
          <p:cNvSpPr/>
          <p:nvPr/>
        </p:nvSpPr>
        <p:spPr>
          <a:xfrm rot="10800000">
            <a:off x="3335051" y="5195159"/>
            <a:ext cx="1662176" cy="1260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AAB3FC38-66BA-4159-BA01-6E642D561B62}"/>
              </a:ext>
            </a:extLst>
          </p:cNvPr>
          <p:cNvSpPr txBox="1"/>
          <p:nvPr/>
        </p:nvSpPr>
        <p:spPr>
          <a:xfrm>
            <a:off x="6197266" y="6025304"/>
            <a:ext cx="2057400" cy="438582"/>
          </a:xfrm>
          <a:prstGeom prst="rect">
            <a:avLst/>
          </a:prstGeom>
          <a:ln>
            <a:noFill/>
            <a:prstDash val="dash"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20B773E5-E08C-4469-B063-7C8CA5890F29}"/>
              </a:ext>
            </a:extLst>
          </p:cNvPr>
          <p:cNvSpPr txBox="1"/>
          <p:nvPr/>
        </p:nvSpPr>
        <p:spPr>
          <a:xfrm>
            <a:off x="4594907" y="6025304"/>
            <a:ext cx="2057400" cy="438582"/>
          </a:xfrm>
          <a:prstGeom prst="rect">
            <a:avLst/>
          </a:prstGeom>
          <a:ln>
            <a:noFill/>
            <a:prstDash val="dash"/>
          </a:ln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</p:txBody>
      </p:sp>
      <p:sp>
        <p:nvSpPr>
          <p:cNvPr id="74" name="Cloud 45">
            <a:extLst>
              <a:ext uri="{FF2B5EF4-FFF2-40B4-BE49-F238E27FC236}">
                <a16:creationId xmlns:a16="http://schemas.microsoft.com/office/drawing/2014/main" id="{D25DF31F-0B73-495C-884A-F9331710B54C}"/>
              </a:ext>
            </a:extLst>
          </p:cNvPr>
          <p:cNvSpPr/>
          <p:nvPr/>
        </p:nvSpPr>
        <p:spPr>
          <a:xfrm>
            <a:off x="1436743" y="5195159"/>
            <a:ext cx="1662177" cy="12600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accent6"/>
              </a:solidFill>
            </a:endParaRPr>
          </a:p>
        </p:txBody>
      </p:sp>
      <p:sp>
        <p:nvSpPr>
          <p:cNvPr id="76" name="Cloud 51">
            <a:extLst>
              <a:ext uri="{FF2B5EF4-FFF2-40B4-BE49-F238E27FC236}">
                <a16:creationId xmlns:a16="http://schemas.microsoft.com/office/drawing/2014/main" id="{CCF1322F-8859-4407-BF22-AB71FD720F5E}"/>
              </a:ext>
            </a:extLst>
          </p:cNvPr>
          <p:cNvSpPr/>
          <p:nvPr/>
        </p:nvSpPr>
        <p:spPr>
          <a:xfrm flipH="1">
            <a:off x="9631622" y="5195159"/>
            <a:ext cx="1644949" cy="12600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ffectLst>
            <a:glow rad="101600">
              <a:srgbClr val="9EE1E1"/>
            </a:glo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TextBox 53">
            <a:extLst>
              <a:ext uri="{FF2B5EF4-FFF2-40B4-BE49-F238E27FC236}">
                <a16:creationId xmlns:a16="http://schemas.microsoft.com/office/drawing/2014/main" id="{FD9E7C8E-1DF4-4615-A45F-1A2EA5EC5072}"/>
              </a:ext>
            </a:extLst>
          </p:cNvPr>
          <p:cNvSpPr txBox="1"/>
          <p:nvPr/>
        </p:nvSpPr>
        <p:spPr>
          <a:xfrm>
            <a:off x="8807849" y="4723007"/>
            <a:ext cx="2057400" cy="43858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</a:p>
        </p:txBody>
      </p:sp>
      <p:sp>
        <p:nvSpPr>
          <p:cNvPr id="80" name="TextBox 68">
            <a:extLst>
              <a:ext uri="{FF2B5EF4-FFF2-40B4-BE49-F238E27FC236}">
                <a16:creationId xmlns:a16="http://schemas.microsoft.com/office/drawing/2014/main" id="{D2C01E0A-E1AE-4CE3-AA83-DEA6BAFB565F}"/>
              </a:ext>
            </a:extLst>
          </p:cNvPr>
          <p:cNvSpPr txBox="1"/>
          <p:nvPr/>
        </p:nvSpPr>
        <p:spPr>
          <a:xfrm>
            <a:off x="1194084" y="4723007"/>
            <a:ext cx="2057400" cy="438582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</a:t>
            </a:r>
          </a:p>
        </p:txBody>
      </p:sp>
      <p:cxnSp>
        <p:nvCxnSpPr>
          <p:cNvPr id="82" name="Connector: Curved 30">
            <a:extLst>
              <a:ext uri="{FF2B5EF4-FFF2-40B4-BE49-F238E27FC236}">
                <a16:creationId xmlns:a16="http://schemas.microsoft.com/office/drawing/2014/main" id="{3152B0BB-B077-4871-98CC-AC2E0D763116}"/>
              </a:ext>
            </a:extLst>
          </p:cNvPr>
          <p:cNvCxnSpPr>
            <a:cxnSpLocks/>
            <a:endCxn id="79" idx="1"/>
          </p:cNvCxnSpPr>
          <p:nvPr/>
        </p:nvCxnSpPr>
        <p:spPr>
          <a:xfrm rot="5400000" flipH="1" flipV="1">
            <a:off x="3266061" y="2935156"/>
            <a:ext cx="3627045" cy="1241791"/>
          </a:xfrm>
          <a:prstGeom prst="curvedConnector2">
            <a:avLst/>
          </a:prstGeom>
          <a:ln w="571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Connector: Curved 32">
            <a:extLst>
              <a:ext uri="{FF2B5EF4-FFF2-40B4-BE49-F238E27FC236}">
                <a16:creationId xmlns:a16="http://schemas.microsoft.com/office/drawing/2014/main" id="{D912787C-F063-4176-A096-34803B22CEFE}"/>
              </a:ext>
            </a:extLst>
          </p:cNvPr>
          <p:cNvCxnSpPr>
            <a:cxnSpLocks/>
            <a:endCxn id="86" idx="2"/>
          </p:cNvCxnSpPr>
          <p:nvPr/>
        </p:nvCxnSpPr>
        <p:spPr>
          <a:xfrm rot="16200000" flipV="1">
            <a:off x="6204797" y="2913987"/>
            <a:ext cx="3193680" cy="173298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solid"/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4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4EA3AF07-0FFD-492A-B48D-84D28A7D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654" y="2460334"/>
            <a:ext cx="509585" cy="401608"/>
          </a:xfrm>
          <a:prstGeom prst="rect">
            <a:avLst/>
          </a:prstGeom>
        </p:spPr>
      </p:pic>
      <p:pic>
        <p:nvPicPr>
          <p:cNvPr id="8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DC3D7E05-696B-44F5-A975-807E406E2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351" y="1782032"/>
            <a:ext cx="509585" cy="401608"/>
          </a:xfrm>
          <a:prstGeom prst="rect">
            <a:avLst/>
          </a:prstGeom>
        </p:spPr>
      </p:pic>
      <p:sp>
        <p:nvSpPr>
          <p:cNvPr id="51" name="TextBox 1">
            <a:extLst>
              <a:ext uri="{FF2B5EF4-FFF2-40B4-BE49-F238E27FC236}">
                <a16:creationId xmlns:a16="http://schemas.microsoft.com/office/drawing/2014/main" id="{8F1231F7-8DED-4BE3-92AD-EE1F8188780F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III. Developed Solution | 13</a:t>
            </a:r>
          </a:p>
        </p:txBody>
      </p:sp>
    </p:spTree>
    <p:extLst>
      <p:ext uri="{BB962C8B-B14F-4D97-AF65-F5344CB8AC3E}">
        <p14:creationId xmlns:p14="http://schemas.microsoft.com/office/powerpoint/2010/main" val="299836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7" grpId="0" animBg="1"/>
      <p:bldP spid="69" grpId="0" animBg="1"/>
      <p:bldP spid="79" grpId="0" animBg="1"/>
      <p:bldP spid="81" grpId="0" animBg="1"/>
      <p:bldP spid="58" grpId="0" animBg="1"/>
      <p:bldP spid="59" grpId="0" animBg="1"/>
      <p:bldP spid="66" grpId="0" animBg="1"/>
      <p:bldP spid="68" grpId="0" animBg="1"/>
      <p:bldP spid="70" grpId="0"/>
      <p:bldP spid="72" grpId="0"/>
      <p:bldP spid="74" grpId="0" animBg="1"/>
      <p:bldP spid="76" grpId="0" animBg="1"/>
      <p:bldP spid="78" grpId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312964B-CDD9-4DC2-BF79-F42D61C4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30" y="3848100"/>
            <a:ext cx="3672488" cy="2700091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B1C069B-B19E-4FAB-922C-CDF9B7BA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48" y="877475"/>
            <a:ext cx="3674770" cy="264560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641D741-341F-46D1-82AD-36B91715A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31" y="3848100"/>
            <a:ext cx="3839040" cy="270009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613D36-0D48-4BB7-9CC6-B5D7E901D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930" y="864902"/>
            <a:ext cx="3812141" cy="267075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6145D02-ACDB-4F21-A37B-C32FADA9E599}"/>
              </a:ext>
            </a:extLst>
          </p:cNvPr>
          <p:cNvSpPr txBox="1"/>
          <p:nvPr/>
        </p:nvSpPr>
        <p:spPr>
          <a:xfrm>
            <a:off x="11816343" y="6752029"/>
            <a:ext cx="375657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15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163DD4-B973-4870-9D23-BE4BD7482037}"/>
              </a:ext>
            </a:extLst>
          </p:cNvPr>
          <p:cNvSpPr txBox="1"/>
          <p:nvPr/>
        </p:nvSpPr>
        <p:spPr>
          <a:xfrm>
            <a:off x="904567" y="-24057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3E4604-5E8B-48AE-BF06-331C5555C1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2" y="3848100"/>
            <a:ext cx="3674770" cy="270009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2D141C-58CC-4F8A-9509-AFE0AB7862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2" y="864902"/>
            <a:ext cx="3674771" cy="261627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0EA1748-BF6E-4A20-8891-373C6039536A}"/>
              </a:ext>
            </a:extLst>
          </p:cNvPr>
          <p:cNvSpPr txBox="1"/>
          <p:nvPr/>
        </p:nvSpPr>
        <p:spPr>
          <a:xfrm>
            <a:off x="746199" y="3500925"/>
            <a:ext cx="277917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- MACHINE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1D6EF-8AD5-43CB-B25C-A845AE66E970}"/>
              </a:ext>
            </a:extLst>
          </p:cNvPr>
          <p:cNvSpPr txBox="1"/>
          <p:nvPr/>
        </p:nvSpPr>
        <p:spPr>
          <a:xfrm>
            <a:off x="4594799" y="3500925"/>
            <a:ext cx="290108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AREA NETWORK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008B10-A511-49A8-B5D4-62A0F05AFF6B}"/>
              </a:ext>
            </a:extLst>
          </p:cNvPr>
          <p:cNvSpPr txBox="1"/>
          <p:nvPr/>
        </p:nvSpPr>
        <p:spPr>
          <a:xfrm>
            <a:off x="8453668" y="3500925"/>
            <a:ext cx="331155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 dirty="0"/>
              <a:t>WIDE AREA NETWORK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7E25E93-8E86-4EF9-AE32-C1F7C87889EC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Developed Solution | 14</a:t>
            </a:r>
          </a:p>
        </p:txBody>
      </p:sp>
    </p:spTree>
    <p:extLst>
      <p:ext uri="{BB962C8B-B14F-4D97-AF65-F5344CB8AC3E}">
        <p14:creationId xmlns:p14="http://schemas.microsoft.com/office/powerpoint/2010/main" val="4169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85D861-0B4C-44EC-8046-9F0F0242B004}"/>
              </a:ext>
            </a:extLst>
          </p:cNvPr>
          <p:cNvSpPr txBox="1"/>
          <p:nvPr/>
        </p:nvSpPr>
        <p:spPr>
          <a:xfrm>
            <a:off x="6554820" y="2416170"/>
            <a:ext cx="5451402" cy="3085460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 startAt="3"/>
            </a:pPr>
            <a:r>
              <a:rPr lang="en-US" sz="2800" b="1" dirty="0">
                <a:latin typeface="Times New Roman"/>
                <a:cs typeface="Times New Roman"/>
              </a:rPr>
              <a:t>Developed Solution</a:t>
            </a:r>
            <a:endParaRPr lang="en-US" sz="2800" dirty="0"/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Robot  Operating System (ROS)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Virtual  Private Network (VPN)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Docker  </a:t>
            </a:r>
          </a:p>
          <a:p>
            <a:pPr marL="342892" indent="-342892">
              <a:lnSpc>
                <a:spcPct val="150000"/>
              </a:lnSpc>
              <a:buAutoNum type="romanUcPeriod" startAt="3"/>
            </a:pPr>
            <a:r>
              <a:rPr lang="en-US" sz="2800" b="1" dirty="0">
                <a:latin typeface="Times New Roman"/>
                <a:cs typeface="Times New Roman"/>
              </a:rPr>
              <a:t>Conclusions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Future Developments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40355-69EE-4021-BC27-BFAEACC5B5CD}"/>
              </a:ext>
            </a:extLst>
          </p:cNvPr>
          <p:cNvSpPr txBox="1"/>
          <p:nvPr/>
        </p:nvSpPr>
        <p:spPr>
          <a:xfrm>
            <a:off x="2000721" y="0"/>
            <a:ext cx="8190557" cy="882935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UTLINE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OTIVATION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3D0D725-7D97-460A-96D7-981A3D2F2026}"/>
              </a:ext>
            </a:extLst>
          </p:cNvPr>
          <p:cNvSpPr txBox="1"/>
          <p:nvPr/>
        </p:nvSpPr>
        <p:spPr>
          <a:xfrm>
            <a:off x="1103418" y="2524121"/>
            <a:ext cx="5451402" cy="3300904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892" indent="-342892">
              <a:buAutoNum type="romanUcPeriod"/>
            </a:pPr>
            <a:r>
              <a:rPr lang="en-US" sz="2800" b="1" dirty="0">
                <a:latin typeface="Times New Roman"/>
                <a:cs typeface="Times New Roman"/>
              </a:rPr>
              <a:t>Introduction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Robotics &amp; Service Robots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Cloud Computing &amp; Cloud Robotics</a:t>
            </a:r>
          </a:p>
          <a:p>
            <a:pPr marL="342892" indent="-342892">
              <a:lnSpc>
                <a:spcPct val="150000"/>
              </a:lnSpc>
              <a:buAutoNum type="romanUcPeriod"/>
            </a:pPr>
            <a:r>
              <a:rPr lang="en-US" sz="2800" b="1" dirty="0">
                <a:latin typeface="Times New Roman"/>
                <a:cs typeface="Times New Roman"/>
              </a:rPr>
              <a:t>The PARLOMA Project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State of the art</a:t>
            </a:r>
          </a:p>
          <a:p>
            <a:pPr marL="685783" lvl="1" indent="-342892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Open Issues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8EFA1E6-50C2-41A5-BE80-4919DB02B01C}"/>
              </a:ext>
            </a:extLst>
          </p:cNvPr>
          <p:cNvSpPr txBox="1"/>
          <p:nvPr/>
        </p:nvSpPr>
        <p:spPr>
          <a:xfrm>
            <a:off x="1283032" y="1032975"/>
            <a:ext cx="9625934" cy="975268"/>
          </a:xfrm>
          <a:prstGeom prst="rect">
            <a:avLst/>
          </a:prstGeom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over the Internet: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VPN-based ROS network to enable remote 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using a 3D printed robot hand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9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B1C069B-B19E-4FAB-922C-CDF9B7BA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510" y="1234232"/>
            <a:ext cx="5587304" cy="402251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613D36-0D48-4BB7-9CC6-B5D7E901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6" y="1234232"/>
            <a:ext cx="5743176" cy="4023621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86145D02-ACDB-4F21-A37B-C32FADA9E599}"/>
              </a:ext>
            </a:extLst>
          </p:cNvPr>
          <p:cNvSpPr txBox="1"/>
          <p:nvPr/>
        </p:nvSpPr>
        <p:spPr>
          <a:xfrm>
            <a:off x="11816343" y="6752029"/>
            <a:ext cx="375657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15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3163DD4-B973-4870-9D23-BE4BD7482037}"/>
              </a:ext>
            </a:extLst>
          </p:cNvPr>
          <p:cNvSpPr txBox="1"/>
          <p:nvPr/>
        </p:nvSpPr>
        <p:spPr>
          <a:xfrm>
            <a:off x="759701" y="-74459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XPERIMENTS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1D6EF-8AD5-43CB-B25C-A845AE66E970}"/>
              </a:ext>
            </a:extLst>
          </p:cNvPr>
          <p:cNvSpPr txBox="1"/>
          <p:nvPr/>
        </p:nvSpPr>
        <p:spPr>
          <a:xfrm>
            <a:off x="1692232" y="5629412"/>
            <a:ext cx="290108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 sz="2400" dirty="0"/>
              <a:t>LOCAL AREA</a:t>
            </a:r>
          </a:p>
          <a:p>
            <a:r>
              <a:rPr lang="it-IT" sz="2400" dirty="0"/>
              <a:t> NETWORK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008B10-A511-49A8-B5D4-62A0F05AFF6B}"/>
              </a:ext>
            </a:extLst>
          </p:cNvPr>
          <p:cNvSpPr txBox="1"/>
          <p:nvPr/>
        </p:nvSpPr>
        <p:spPr>
          <a:xfrm>
            <a:off x="7471384" y="5635056"/>
            <a:ext cx="331155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 rtl="0">
              <a:defRPr lang="it-it"/>
            </a:defPPr>
            <a:lvl1pPr algn="ctr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 sz="2400" dirty="0"/>
              <a:t>WIDE AREA</a:t>
            </a:r>
          </a:p>
          <a:p>
            <a:r>
              <a:rPr lang="it-IT" sz="2400" dirty="0"/>
              <a:t> NETWORK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B4AC2CDF-4C53-43F2-AFE6-2611011CAF7D}"/>
              </a:ext>
            </a:extLst>
          </p:cNvPr>
          <p:cNvSpPr/>
          <p:nvPr/>
        </p:nvSpPr>
        <p:spPr>
          <a:xfrm>
            <a:off x="2092570" y="4168627"/>
            <a:ext cx="3840854" cy="620322"/>
          </a:xfrm>
          <a:prstGeom prst="ellipse">
            <a:avLst/>
          </a:prstGeom>
          <a:gradFill>
            <a:gsLst>
              <a:gs pos="0">
                <a:schemeClr val="accent4">
                  <a:tint val="70000"/>
                  <a:lumMod val="110000"/>
                  <a:alpha val="44000"/>
                </a:schemeClr>
              </a:gs>
              <a:gs pos="100000">
                <a:schemeClr val="accent4">
                  <a:tint val="82000"/>
                  <a:alpha val="32000"/>
                </a:schemeClr>
              </a:gs>
            </a:gsLst>
          </a:gradFill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E571BD2-429D-4A18-9FED-6E697D8C2A3C}"/>
              </a:ext>
            </a:extLst>
          </p:cNvPr>
          <p:cNvSpPr/>
          <p:nvPr/>
        </p:nvSpPr>
        <p:spPr>
          <a:xfrm>
            <a:off x="8159262" y="3974123"/>
            <a:ext cx="3657081" cy="814826"/>
          </a:xfrm>
          <a:prstGeom prst="ellipse">
            <a:avLst/>
          </a:prstGeom>
          <a:gradFill>
            <a:gsLst>
              <a:gs pos="0">
                <a:schemeClr val="accent4">
                  <a:tint val="70000"/>
                  <a:lumMod val="110000"/>
                  <a:alpha val="44000"/>
                </a:schemeClr>
              </a:gs>
              <a:gs pos="100000">
                <a:schemeClr val="accent4">
                  <a:tint val="82000"/>
                  <a:alpha val="32000"/>
                </a:schemeClr>
              </a:gs>
            </a:gsLst>
          </a:gradFill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2EA60C23-0D62-446C-8122-03AA47AF1540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Developed Solution | 15</a:t>
            </a:r>
          </a:p>
        </p:txBody>
      </p:sp>
    </p:spTree>
    <p:extLst>
      <p:ext uri="{BB962C8B-B14F-4D97-AF65-F5344CB8AC3E}">
        <p14:creationId xmlns:p14="http://schemas.microsoft.com/office/powerpoint/2010/main" val="24229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05FC06-40E8-47E6-BC9A-904A046EC441}"/>
              </a:ext>
            </a:extLst>
          </p:cNvPr>
          <p:cNvSpPr txBox="1"/>
          <p:nvPr/>
        </p:nvSpPr>
        <p:spPr>
          <a:xfrm>
            <a:off x="800878" y="1444218"/>
            <a:ext cx="5027884" cy="450123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08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built succeeded in implementing external ROS networks, connected to different LANs. </a:t>
            </a:r>
          </a:p>
          <a:p>
            <a:pPr marL="214308" indent="-214308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823801" lvl="1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is:</a:t>
            </a:r>
          </a:p>
          <a:p>
            <a:pPr marL="1281002" lvl="2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Highly scalable</a:t>
            </a:r>
          </a:p>
          <a:p>
            <a:pPr marL="1281002" lvl="2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Multi-platform</a:t>
            </a:r>
          </a:p>
          <a:p>
            <a:pPr marL="1281002" lvl="2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Robust</a:t>
            </a:r>
          </a:p>
          <a:p>
            <a:pPr marL="1281002" lvl="2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Flexible</a:t>
            </a:r>
          </a:p>
          <a:p>
            <a:pPr marL="1281002" lvl="2" indent="-214308">
              <a:buFont typeface="Arial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08" indent="-214308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The set up is extremely simple. 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5D61BE9-8378-44BB-A2E9-8BBC851ED767}"/>
              </a:ext>
            </a:extLst>
          </p:cNvPr>
          <p:cNvSpPr txBox="1"/>
          <p:nvPr/>
        </p:nvSpPr>
        <p:spPr>
          <a:xfrm>
            <a:off x="808687" y="-93009"/>
            <a:ext cx="376331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22C8C57C-0AE2-4772-AE93-5F6DB2210850}"/>
              </a:ext>
            </a:extLst>
          </p:cNvPr>
          <p:cNvSpPr txBox="1"/>
          <p:nvPr/>
        </p:nvSpPr>
        <p:spPr>
          <a:xfrm>
            <a:off x="867133" y="694883"/>
            <a:ext cx="3646419" cy="56169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Network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1D368CA-2233-4563-9093-B835810A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79" y="428787"/>
            <a:ext cx="4502005" cy="165557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6831A58-FB93-4562-B780-54B2031DF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35" y="2353862"/>
            <a:ext cx="5422093" cy="3902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5E9C1D3-732C-4C83-AC76-BA7EDE6CB4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7FCFE"/>
              </a:clrFrom>
              <a:clrTo>
                <a:srgbClr val="F7FCF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310"/>
                    </a14:imgEffect>
                    <a14:imgEffect>
                      <a14:saturation sat="122000"/>
                    </a14:imgEffect>
                    <a14:imgEffect>
                      <a14:brightnessContrast bright="20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181" y="5718175"/>
            <a:ext cx="1462674" cy="454551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70968776-702F-43BD-ADC9-0A235AC9ED25}"/>
              </a:ext>
            </a:extLst>
          </p:cNvPr>
          <p:cNvSpPr txBox="1"/>
          <p:nvPr/>
        </p:nvSpPr>
        <p:spPr>
          <a:xfrm>
            <a:off x="10519518" y="127125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IV. Conclusion| 14</a:t>
            </a:r>
          </a:p>
        </p:txBody>
      </p:sp>
    </p:spTree>
    <p:extLst>
      <p:ext uri="{BB962C8B-B14F-4D97-AF65-F5344CB8AC3E}">
        <p14:creationId xmlns:p14="http://schemas.microsoft.com/office/powerpoint/2010/main" val="220796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38A22105-29D6-49D6-BF4F-93EBBBBFC00F}"/>
              </a:ext>
            </a:extLst>
          </p:cNvPr>
          <p:cNvSpPr/>
          <p:nvPr/>
        </p:nvSpPr>
        <p:spPr>
          <a:xfrm>
            <a:off x="966884" y="1166842"/>
            <a:ext cx="5638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Deafblind people can communicate remotely with their interlocutors thanks to PARLOMA.</a:t>
            </a:r>
          </a:p>
          <a:p>
            <a:pPr marL="257168" indent="-257168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buFont typeface="Wingdings" panose="05000000000000000000" pitchFamily="2" charset="2"/>
              <a:buChar char="Ø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architecture developed could be used for many Cloud Robotics applications.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FC27980A-1ECE-49E7-8EE9-DD65289AD92F}"/>
              </a:ext>
            </a:extLst>
          </p:cNvPr>
          <p:cNvSpPr txBox="1"/>
          <p:nvPr/>
        </p:nvSpPr>
        <p:spPr>
          <a:xfrm>
            <a:off x="6045285" y="560621"/>
            <a:ext cx="6239966" cy="561692"/>
          </a:xfrm>
          <a:prstGeom prst="rect">
            <a:avLst/>
          </a:prstGeom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atin typeface="Times New Roman"/>
                <a:cs typeface="Times New Roman"/>
              </a:rPr>
              <a:t>FUTURE DEVELOPMENTS</a:t>
            </a:r>
            <a:endParaRPr lang="en-US" sz="3200" dirty="0"/>
          </a:p>
        </p:txBody>
      </p:sp>
      <p:graphicFrame>
        <p:nvGraphicFramePr>
          <p:cNvPr id="8" name="Segnaposto contenuto 2">
            <a:extLst>
              <a:ext uri="{FF2B5EF4-FFF2-40B4-BE49-F238E27FC236}">
                <a16:creationId xmlns:a16="http://schemas.microsoft.com/office/drawing/2014/main" id="{8004EEE2-2F7C-43F4-B7BF-931FD2D3238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845599" y="1297075"/>
          <a:ext cx="6639339" cy="4509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B5D61BE9-8378-44BB-A2E9-8BBC851ED767}"/>
              </a:ext>
            </a:extLst>
          </p:cNvPr>
          <p:cNvSpPr txBox="1"/>
          <p:nvPr/>
        </p:nvSpPr>
        <p:spPr>
          <a:xfrm>
            <a:off x="867784" y="-77620"/>
            <a:ext cx="10672597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851F0F9E-E63E-443A-9C64-F35C152B1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0156" y="1072300"/>
            <a:ext cx="4750225" cy="233025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1B0E956-5A17-4074-8226-ACEE1E4B3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61" y="3592381"/>
            <a:ext cx="3099015" cy="2852062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DE334D49-9CD4-414D-BD81-66556C53A66F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IV. Conclusion | 15</a:t>
            </a:r>
          </a:p>
        </p:txBody>
      </p:sp>
    </p:spTree>
    <p:extLst>
      <p:ext uri="{BB962C8B-B14F-4D97-AF65-F5344CB8AC3E}">
        <p14:creationId xmlns:p14="http://schemas.microsoft.com/office/powerpoint/2010/main" val="15171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Graphic spid="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7294F3-8174-44B0-AD1C-A02F71BE26CF}"/>
              </a:ext>
            </a:extLst>
          </p:cNvPr>
          <p:cNvSpPr txBox="1"/>
          <p:nvPr/>
        </p:nvSpPr>
        <p:spPr>
          <a:xfrm>
            <a:off x="1587016" y="192706"/>
            <a:ext cx="8701447" cy="900246"/>
          </a:xfrm>
          <a:prstGeom prst="rect">
            <a:avLst/>
          </a:prstGeom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latin typeface="Times New Roman"/>
                <a:cs typeface="Times New Roman"/>
              </a:rPr>
              <a:t>Thank you for your attention</a:t>
            </a:r>
            <a:endParaRPr lang="en-US" sz="5400" dirty="0"/>
          </a:p>
        </p:txBody>
      </p:sp>
      <p:pic>
        <p:nvPicPr>
          <p:cNvPr id="3" name="Picture 2" descr="A picture containing person, photo, sign, text&#10;&#10;Description generated with very high confidence">
            <a:extLst>
              <a:ext uri="{FF2B5EF4-FFF2-40B4-BE49-F238E27FC236}">
                <a16:creationId xmlns:a16="http://schemas.microsoft.com/office/drawing/2014/main" id="{0C97F97A-7238-44B5-A63D-FF857688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86" y="1259015"/>
            <a:ext cx="5759283" cy="523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6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39B6FA-8690-401C-B806-01202EBC1C13}"/>
              </a:ext>
            </a:extLst>
          </p:cNvPr>
          <p:cNvSpPr txBox="1"/>
          <p:nvPr/>
        </p:nvSpPr>
        <p:spPr>
          <a:xfrm>
            <a:off x="702128" y="71410"/>
            <a:ext cx="6419820" cy="5582297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 R</a:t>
            </a:r>
            <a:r>
              <a:rPr lang="en-US" sz="3600" b="1" dirty="0">
                <a:latin typeface="Times New Roman"/>
                <a:cs typeface="Times New Roman"/>
              </a:rPr>
              <a:t>OBOTICS</a:t>
            </a:r>
          </a:p>
          <a:p>
            <a:endParaRPr lang="en-US" sz="3200" b="1" dirty="0">
              <a:latin typeface="Times New Roman"/>
              <a:cs typeface="Times New Roman"/>
            </a:endParaRPr>
          </a:p>
          <a:p>
            <a:pPr marL="342891" lvl="1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Industrial Robots</a:t>
            </a:r>
          </a:p>
          <a:p>
            <a:pPr marL="342891" lvl="1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Exploration and Scientific Robots</a:t>
            </a:r>
          </a:p>
          <a:p>
            <a:pPr marL="342891" lvl="1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Medical Robots</a:t>
            </a:r>
          </a:p>
          <a:p>
            <a:pPr marL="342891" lvl="1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Service robotics</a:t>
            </a:r>
          </a:p>
          <a:p>
            <a:pPr marL="685783" lvl="2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Agricultural Robots</a:t>
            </a:r>
          </a:p>
          <a:p>
            <a:pPr marL="685783" lvl="2">
              <a:lnSpc>
                <a:spcPct val="150000"/>
              </a:lnSpc>
            </a:pPr>
            <a:r>
              <a:rPr lang="en-US" sz="3200" dirty="0">
                <a:latin typeface="Times New Roman"/>
                <a:cs typeface="Times New Roman"/>
              </a:rPr>
              <a:t>Edu-</a:t>
            </a:r>
            <a:r>
              <a:rPr lang="en-US" sz="3200" dirty="0" err="1">
                <a:latin typeface="Times New Roman"/>
                <a:cs typeface="Times New Roman"/>
              </a:rPr>
              <a:t>tainments</a:t>
            </a:r>
            <a:r>
              <a:rPr lang="en-US" sz="3200" dirty="0">
                <a:latin typeface="Times New Roman"/>
                <a:cs typeface="Times New Roman"/>
              </a:rPr>
              <a:t> Robots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CCAC86-CC97-4F48-A728-2A7D2D336D74}"/>
              </a:ext>
            </a:extLst>
          </p:cNvPr>
          <p:cNvSpPr/>
          <p:nvPr/>
        </p:nvSpPr>
        <p:spPr>
          <a:xfrm>
            <a:off x="1224642" y="5015901"/>
            <a:ext cx="3893268" cy="576000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C3A18B-CCC4-4666-9119-69A3BF22AC24}"/>
              </a:ext>
            </a:extLst>
          </p:cNvPr>
          <p:cNvSpPr/>
          <p:nvPr/>
        </p:nvSpPr>
        <p:spPr>
          <a:xfrm>
            <a:off x="1224642" y="4273219"/>
            <a:ext cx="3893267" cy="576000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C3837-ED97-4F7E-BA48-3D4F1C365800}"/>
              </a:ext>
            </a:extLst>
          </p:cNvPr>
          <p:cNvSpPr/>
          <p:nvPr/>
        </p:nvSpPr>
        <p:spPr>
          <a:xfrm>
            <a:off x="894873" y="3530539"/>
            <a:ext cx="3141122" cy="5760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F9466D-1BA6-4BA2-877E-1842B7451DC8}"/>
              </a:ext>
            </a:extLst>
          </p:cNvPr>
          <p:cNvSpPr/>
          <p:nvPr/>
        </p:nvSpPr>
        <p:spPr>
          <a:xfrm>
            <a:off x="894873" y="2787859"/>
            <a:ext cx="3110112" cy="576000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BEEDF6-8751-49D4-B44B-D5BD30597B62}"/>
              </a:ext>
            </a:extLst>
          </p:cNvPr>
          <p:cNvSpPr/>
          <p:nvPr/>
        </p:nvSpPr>
        <p:spPr>
          <a:xfrm>
            <a:off x="894873" y="2045179"/>
            <a:ext cx="5886731" cy="576000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23532-CF43-4B36-9F30-F8B442D7F078}"/>
              </a:ext>
            </a:extLst>
          </p:cNvPr>
          <p:cNvSpPr/>
          <p:nvPr/>
        </p:nvSpPr>
        <p:spPr>
          <a:xfrm>
            <a:off x="894874" y="1302497"/>
            <a:ext cx="3317898" cy="576001"/>
          </a:xfrm>
          <a:prstGeom prst="roundRect">
            <a:avLst/>
          </a:prstGeom>
          <a:noFill/>
          <a:ln w="12700" cap="flat" cmpd="sng" algn="ctr">
            <a:solidFill>
              <a:srgbClr val="00959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D1130-51CB-40F2-9CFA-86264E858620}"/>
              </a:ext>
            </a:extLst>
          </p:cNvPr>
          <p:cNvSpPr txBox="1"/>
          <p:nvPr/>
        </p:nvSpPr>
        <p:spPr>
          <a:xfrm>
            <a:off x="10571395" y="130403"/>
            <a:ext cx="162060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I. Introduction | 1</a:t>
            </a:r>
            <a:endParaRPr lang="en-US" sz="1350" dirty="0"/>
          </a:p>
        </p:txBody>
      </p:sp>
      <p:pic>
        <p:nvPicPr>
          <p:cNvPr id="6" name="Picture 6" descr="A picture containing indoor, building&#10;&#10;Description generated with very high confidence">
            <a:extLst>
              <a:ext uri="{FF2B5EF4-FFF2-40B4-BE49-F238E27FC236}">
                <a16:creationId xmlns:a16="http://schemas.microsoft.com/office/drawing/2014/main" id="{6C1F3236-0AD1-4CDA-8158-31E73088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1" y="823619"/>
            <a:ext cx="5051561" cy="2951691"/>
          </a:xfrm>
          <a:prstGeom prst="rect">
            <a:avLst/>
          </a:prstGeom>
        </p:spPr>
      </p:pic>
      <p:pic>
        <p:nvPicPr>
          <p:cNvPr id="19" name="Picture 19" descr="A motorcycle parked on the side of a dirt field&#10;&#10;Description generated with high confidence">
            <a:extLst>
              <a:ext uri="{FF2B5EF4-FFF2-40B4-BE49-F238E27FC236}">
                <a16:creationId xmlns:a16="http://schemas.microsoft.com/office/drawing/2014/main" id="{FA5EAE8E-606C-4FFB-ADEA-54B6B0769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151" y="1525687"/>
            <a:ext cx="5053557" cy="2936932"/>
          </a:xfrm>
          <a:prstGeom prst="rect">
            <a:avLst/>
          </a:prstGeom>
        </p:spPr>
      </p:pic>
      <p:pic>
        <p:nvPicPr>
          <p:cNvPr id="13" name="Picture 14" descr="A person posing for the camera&#10;&#10;Description generated with high confidence">
            <a:extLst>
              <a:ext uri="{FF2B5EF4-FFF2-40B4-BE49-F238E27FC236}">
                <a16:creationId xmlns:a16="http://schemas.microsoft.com/office/drawing/2014/main" id="{7533A2D4-8010-4B46-9357-2782049ED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155" y="2529850"/>
            <a:ext cx="5058557" cy="2944602"/>
          </a:xfrm>
          <a:prstGeom prst="rect">
            <a:avLst/>
          </a:prstGeom>
        </p:spPr>
      </p:pic>
      <p:pic>
        <p:nvPicPr>
          <p:cNvPr id="17" name="Picture 17" descr="A picture containing outdoor, ground, grass, tree&#10;&#10;Description generated with very high confidence">
            <a:extLst>
              <a:ext uri="{FF2B5EF4-FFF2-40B4-BE49-F238E27FC236}">
                <a16:creationId xmlns:a16="http://schemas.microsoft.com/office/drawing/2014/main" id="{01B128CF-9652-487D-A676-779BA58AF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414" y="3148330"/>
            <a:ext cx="5051560" cy="2961576"/>
          </a:xfrm>
          <a:prstGeom prst="rect">
            <a:avLst/>
          </a:prstGeom>
        </p:spPr>
      </p:pic>
      <p:pic>
        <p:nvPicPr>
          <p:cNvPr id="9" name="Picture 10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C695C3FC-2AAE-4A4F-AF39-3EAFA17D2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155" y="3658151"/>
            <a:ext cx="5058558" cy="2936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376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6E300C-EEB9-426A-9F99-145459ED93FC}"/>
              </a:ext>
            </a:extLst>
          </p:cNvPr>
          <p:cNvSpPr/>
          <p:nvPr/>
        </p:nvSpPr>
        <p:spPr>
          <a:xfrm>
            <a:off x="3805322" y="1384820"/>
            <a:ext cx="5107461" cy="4659519"/>
          </a:xfrm>
          <a:prstGeom prst="rect">
            <a:avLst/>
          </a:prstGeom>
          <a:gradFill>
            <a:gsLst>
              <a:gs pos="0">
                <a:schemeClr val="accent1">
                  <a:tint val="20000"/>
                  <a:satMod val="180000"/>
                  <a:alpha val="85000"/>
                  <a:lumMod val="0"/>
                  <a:lumOff val="100000"/>
                </a:schemeClr>
              </a:gs>
              <a:gs pos="40000">
                <a:schemeClr val="accent1">
                  <a:tint val="30000"/>
                  <a:satMod val="260000"/>
                  <a:lumMod val="84000"/>
                  <a:alpha val="60000"/>
                </a:schemeClr>
              </a:gs>
              <a:gs pos="100000">
                <a:srgbClr val="008F8F">
                  <a:alpha val="60000"/>
                </a:srgbClr>
              </a:gs>
            </a:gsLst>
          </a:gradFill>
          <a:ln/>
          <a:effectLst>
            <a:glow rad="88900">
              <a:schemeClr val="accent1">
                <a:alpha val="40000"/>
              </a:schemeClr>
            </a:glow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A80048-8FA0-4B0C-ADF1-E7B609D25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57" y="1438381"/>
            <a:ext cx="5276126" cy="4659519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40CE9F9-6753-4C7C-B6FE-C6D40D57CB40}"/>
              </a:ext>
            </a:extLst>
          </p:cNvPr>
          <p:cNvSpPr/>
          <p:nvPr/>
        </p:nvSpPr>
        <p:spPr>
          <a:xfrm>
            <a:off x="6483293" y="1836131"/>
            <a:ext cx="4819595" cy="3583488"/>
          </a:xfrm>
          <a:prstGeom prst="rect">
            <a:avLst/>
          </a:prstGeom>
          <a:gradFill>
            <a:gsLst>
              <a:gs pos="0">
                <a:schemeClr val="accent1">
                  <a:tint val="20000"/>
                  <a:satMod val="180000"/>
                  <a:alpha val="85000"/>
                  <a:lumMod val="0"/>
                  <a:lumOff val="100000"/>
                </a:schemeClr>
              </a:gs>
              <a:gs pos="40000">
                <a:schemeClr val="accent1">
                  <a:tint val="30000"/>
                  <a:satMod val="260000"/>
                  <a:lumMod val="84000"/>
                  <a:alpha val="60000"/>
                </a:schemeClr>
              </a:gs>
              <a:gs pos="100000">
                <a:srgbClr val="008F8F">
                  <a:alpha val="60000"/>
                </a:srgbClr>
              </a:gs>
            </a:gsLst>
          </a:gradFill>
          <a:ln/>
          <a:effectLst>
            <a:glow rad="88900">
              <a:schemeClr val="accent1">
                <a:alpha val="40000"/>
              </a:schemeClr>
            </a:glow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1" descr="A picture containing LEGO, toy, building, indoor&#10;&#10;Description generated with very high confidence">
            <a:extLst>
              <a:ext uri="{FF2B5EF4-FFF2-40B4-BE49-F238E27FC236}">
                <a16:creationId xmlns:a16="http://schemas.microsoft.com/office/drawing/2014/main" id="{BF239F9B-88C4-4E59-B6F9-1E1BD59CA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37" y="2006299"/>
            <a:ext cx="6355251" cy="346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2862D-02BA-4551-8CAF-1ADA3C4B5ED9}"/>
              </a:ext>
            </a:extLst>
          </p:cNvPr>
          <p:cNvSpPr txBox="1"/>
          <p:nvPr/>
        </p:nvSpPr>
        <p:spPr>
          <a:xfrm>
            <a:off x="1108122" y="43609"/>
            <a:ext cx="5107460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Times New Roman"/>
              </a:rPr>
              <a:t>C</a:t>
            </a:r>
            <a:r>
              <a:rPr lang="en-US" sz="3600" b="1" dirty="0">
                <a:latin typeface="Times New Roman"/>
              </a:rPr>
              <a:t>LOUD</a:t>
            </a:r>
            <a:r>
              <a:rPr lang="en-US" sz="4400" b="1" dirty="0">
                <a:latin typeface="Times New Roman"/>
              </a:rPr>
              <a:t> C</a:t>
            </a:r>
            <a:r>
              <a:rPr lang="en-US" sz="3600" b="1" dirty="0">
                <a:latin typeface="Times New Roman"/>
              </a:rPr>
              <a:t>OMPUTING</a:t>
            </a: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F6BE6-E27F-43D3-80D1-6CC922703998}"/>
              </a:ext>
            </a:extLst>
          </p:cNvPr>
          <p:cNvSpPr txBox="1"/>
          <p:nvPr/>
        </p:nvSpPr>
        <p:spPr>
          <a:xfrm>
            <a:off x="7819646" y="43609"/>
            <a:ext cx="3264232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R</a:t>
            </a:r>
            <a:r>
              <a:rPr lang="en-US" sz="3600" b="1" dirty="0">
                <a:latin typeface="Times New Roman"/>
                <a:cs typeface="Times New Roman"/>
              </a:rPr>
              <a:t>OBOTICS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04FE3C0E-6DDA-4037-A9E8-75CA12071473}"/>
              </a:ext>
            </a:extLst>
          </p:cNvPr>
          <p:cNvSpPr/>
          <p:nvPr/>
        </p:nvSpPr>
        <p:spPr>
          <a:xfrm>
            <a:off x="6555166" y="43609"/>
            <a:ext cx="924897" cy="750581"/>
          </a:xfrm>
          <a:prstGeom prst="mathPlu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CD0EB89-EDBF-4904-B08B-8943D06CEBE0}"/>
              </a:ext>
            </a:extLst>
          </p:cNvPr>
          <p:cNvSpPr txBox="1"/>
          <p:nvPr/>
        </p:nvSpPr>
        <p:spPr>
          <a:xfrm>
            <a:off x="10571395" y="130403"/>
            <a:ext cx="162060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I. Introduction | 2</a:t>
            </a:r>
            <a:endParaRPr lang="en-US" sz="13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001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213 L -0.22148 -0.019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5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21393 0.0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0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236F4956-86A8-4905-957C-18954D730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3" y="768320"/>
            <a:ext cx="11372371" cy="6046071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D7C3806B-27A4-4C6B-8F34-64179032CF20}"/>
              </a:ext>
            </a:extLst>
          </p:cNvPr>
          <p:cNvSpPr txBox="1"/>
          <p:nvPr/>
        </p:nvSpPr>
        <p:spPr>
          <a:xfrm>
            <a:off x="11675499" y="6450598"/>
            <a:ext cx="28121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2862D-02BA-4551-8CAF-1ADA3C4B5ED9}"/>
              </a:ext>
            </a:extLst>
          </p:cNvPr>
          <p:cNvSpPr txBox="1"/>
          <p:nvPr/>
        </p:nvSpPr>
        <p:spPr>
          <a:xfrm>
            <a:off x="1108122" y="43609"/>
            <a:ext cx="5107460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Times New Roman"/>
              </a:rPr>
              <a:t>C</a:t>
            </a:r>
            <a:r>
              <a:rPr lang="en-US" sz="3600" b="1" dirty="0">
                <a:latin typeface="Times New Roman"/>
              </a:rPr>
              <a:t>LOUD</a:t>
            </a:r>
            <a:r>
              <a:rPr lang="en-US" sz="4400" b="1" dirty="0">
                <a:latin typeface="Times New Roman"/>
              </a:rPr>
              <a:t> C</a:t>
            </a:r>
            <a:r>
              <a:rPr lang="en-US" sz="3600" b="1" dirty="0">
                <a:latin typeface="Times New Roman"/>
              </a:rPr>
              <a:t>OMPUTING</a:t>
            </a:r>
            <a:endParaRPr lang="en-US" sz="4400" dirty="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F6BE6-E27F-43D3-80D1-6CC922703998}"/>
              </a:ext>
            </a:extLst>
          </p:cNvPr>
          <p:cNvSpPr txBox="1"/>
          <p:nvPr/>
        </p:nvSpPr>
        <p:spPr>
          <a:xfrm>
            <a:off x="7819646" y="43609"/>
            <a:ext cx="3264232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Times New Roman"/>
                <a:cs typeface="Times New Roman"/>
              </a:rPr>
              <a:t>R</a:t>
            </a:r>
            <a:r>
              <a:rPr lang="en-US" sz="3600" b="1" dirty="0">
                <a:latin typeface="Times New Roman"/>
                <a:cs typeface="Times New Roman"/>
              </a:rPr>
              <a:t>OBOTICS</a:t>
            </a:r>
            <a:endParaRPr lang="en-US" sz="4400" b="1" dirty="0">
              <a:latin typeface="Times New Roman"/>
              <a:cs typeface="Times New Roman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04FE3C0E-6DDA-4037-A9E8-75CA12071473}"/>
              </a:ext>
            </a:extLst>
          </p:cNvPr>
          <p:cNvSpPr/>
          <p:nvPr/>
        </p:nvSpPr>
        <p:spPr>
          <a:xfrm>
            <a:off x="6555166" y="43609"/>
            <a:ext cx="924897" cy="750581"/>
          </a:xfrm>
          <a:prstGeom prst="mathPlus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2D5FA70-16AB-4B08-925A-8A9256744AF7}"/>
              </a:ext>
            </a:extLst>
          </p:cNvPr>
          <p:cNvSpPr/>
          <p:nvPr/>
        </p:nvSpPr>
        <p:spPr>
          <a:xfrm>
            <a:off x="7659364" y="4214160"/>
            <a:ext cx="41228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‘’Humans as a species are becoming more intelligent because we are able to share information much more quickly and take advantage of innovations faster, even</a:t>
            </a:r>
          </a:p>
          <a:p>
            <a:r>
              <a:rPr lang="it-IT" sz="1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robots</a:t>
            </a:r>
            <a:r>
              <a:rPr lang="it-IT" sz="1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it-IT" sz="1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have</a:t>
            </a:r>
            <a:r>
              <a:rPr lang="it-IT" sz="1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it-IT" sz="1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that</a:t>
            </a:r>
            <a:r>
              <a:rPr lang="it-IT" sz="1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it-IT" sz="1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potential</a:t>
            </a:r>
            <a:r>
              <a:rPr lang="it-IT" sz="1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’’ K.G.</a:t>
            </a:r>
            <a:endParaRPr lang="it-IT" sz="1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CD0EB89-EDBF-4904-B08B-8943D06CEBE0}"/>
              </a:ext>
            </a:extLst>
          </p:cNvPr>
          <p:cNvSpPr txBox="1"/>
          <p:nvPr/>
        </p:nvSpPr>
        <p:spPr>
          <a:xfrm>
            <a:off x="10571395" y="130403"/>
            <a:ext cx="162060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I. Introduction | 2</a:t>
            </a:r>
            <a:endParaRPr lang="en-US" sz="13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20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C7C1D3-5AD8-4A7C-95BB-1E87A648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49" y="740985"/>
            <a:ext cx="6713204" cy="279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F5598E-6FAF-4E19-AB98-12DB4E0993EA}"/>
              </a:ext>
            </a:extLst>
          </p:cNvPr>
          <p:cNvSpPr txBox="1"/>
          <p:nvPr/>
        </p:nvSpPr>
        <p:spPr>
          <a:xfrm>
            <a:off x="874519" y="3568253"/>
            <a:ext cx="6977053" cy="3300904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latin typeface="Times New Roman"/>
                <a:cs typeface="Times New Roman"/>
              </a:rPr>
              <a:t>The PARLOMA project allows remote communication between:</a:t>
            </a:r>
          </a:p>
          <a:p>
            <a:pPr marL="257168" indent="-257168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two deafblind people</a:t>
            </a:r>
          </a:p>
          <a:p>
            <a:pPr marL="257168" indent="-257168">
              <a:lnSpc>
                <a:spcPct val="150000"/>
              </a:lnSpc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a deafblind person to a deaf person </a:t>
            </a:r>
          </a:p>
          <a:p>
            <a:pPr marL="257168" indent="-257168">
              <a:buFont typeface="Arial"/>
              <a:buChar char="•"/>
            </a:pPr>
            <a:r>
              <a:rPr lang="en-US" sz="2600" dirty="0">
                <a:latin typeface="Times New Roman"/>
                <a:cs typeface="Times New Roman"/>
              </a:rPr>
              <a:t>deafblind person to a hearing person with a knowledge of sign language</a:t>
            </a:r>
            <a:br>
              <a:rPr lang="en-US" sz="2800" dirty="0">
                <a:latin typeface="Times New Roman"/>
                <a:cs typeface="Times New Roman"/>
              </a:rPr>
            </a:b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13" name="Picture 13" descr="A picture containing person, wall, indoor, man&#10;&#10;Description generated with very high confidence">
            <a:extLst>
              <a:ext uri="{FF2B5EF4-FFF2-40B4-BE49-F238E27FC236}">
                <a16:creationId xmlns:a16="http://schemas.microsoft.com/office/drawing/2014/main" id="{7D0A7F31-6EB1-4672-B72D-04A9BE881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42" y="3648356"/>
            <a:ext cx="4684099" cy="290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B9B53E9F-19F8-4C4A-9EF1-A74BE43AB846}"/>
              </a:ext>
            </a:extLst>
          </p:cNvPr>
          <p:cNvSpPr txBox="1"/>
          <p:nvPr/>
        </p:nvSpPr>
        <p:spPr>
          <a:xfrm>
            <a:off x="798625" y="-5373"/>
            <a:ext cx="608820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/>
              <a:t>T</a:t>
            </a:r>
            <a:r>
              <a:rPr lang="en-US" sz="3600" dirty="0"/>
              <a:t>HE</a:t>
            </a:r>
            <a:r>
              <a:rPr lang="en-US" dirty="0"/>
              <a:t> P</a:t>
            </a:r>
            <a:r>
              <a:rPr lang="en-US" sz="3600" dirty="0"/>
              <a:t>ARLOMA</a:t>
            </a:r>
            <a:r>
              <a:rPr lang="en-US" dirty="0"/>
              <a:t> P</a:t>
            </a:r>
            <a:r>
              <a:rPr lang="en-US" sz="3600" dirty="0"/>
              <a:t>ROJECT</a:t>
            </a:r>
            <a:endParaRPr lang="en-US" dirty="0"/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B712E33E-250A-4589-9AC6-87C608CFCD1A}"/>
              </a:ext>
            </a:extLst>
          </p:cNvPr>
          <p:cNvSpPr txBox="1"/>
          <p:nvPr/>
        </p:nvSpPr>
        <p:spPr>
          <a:xfrm>
            <a:off x="17233956" y="8248537"/>
            <a:ext cx="281215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cs typeface="Calibri"/>
              </a:rPr>
              <a:t>3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E70425D-AEE4-45CD-987B-B77D3F383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29" y="2332446"/>
            <a:ext cx="3188523" cy="272173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F953CDC-A9CC-4A2B-B45E-BE0415E120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25352" y="1764135"/>
            <a:ext cx="2603918" cy="1445439"/>
          </a:xfrm>
          <a:prstGeom prst="wave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1DAEA13-7E21-448B-A2AB-24FF56594F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8882" y="3648356"/>
            <a:ext cx="2497118" cy="2497118"/>
          </a:xfrm>
          <a:prstGeom prst="rect">
            <a:avLst/>
          </a:prstGeom>
          <a:effectLst>
            <a:glow rad="63500">
              <a:srgbClr val="009898"/>
            </a:glow>
          </a:effectLst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C36A824-5A54-4B8F-AEF5-5310EE0097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1" y="3151058"/>
            <a:ext cx="3429000" cy="3429000"/>
          </a:xfrm>
          <a:prstGeom prst="rect">
            <a:avLst/>
          </a:prstGeom>
          <a:effectLst>
            <a:glow rad="63500">
              <a:srgbClr val="009898"/>
            </a:glo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2412CA2-F6AE-4172-9B21-67E60BAB15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0944" y="1104791"/>
            <a:ext cx="2728326" cy="1658557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27812164-E032-404B-947C-45E27201017B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The </a:t>
            </a:r>
            <a:r>
              <a:rPr lang="en-US" sz="1350" dirty="0" err="1"/>
              <a:t>Parloma</a:t>
            </a:r>
            <a:r>
              <a:rPr lang="en-US" sz="1350" dirty="0"/>
              <a:t> Project | 3</a:t>
            </a:r>
          </a:p>
        </p:txBody>
      </p:sp>
    </p:spTree>
    <p:extLst>
      <p:ext uri="{BB962C8B-B14F-4D97-AF65-F5344CB8AC3E}">
        <p14:creationId xmlns:p14="http://schemas.microsoft.com/office/powerpoint/2010/main" val="35808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0.0056 0.4328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2164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377A7384-F5DD-4AE9-980C-069E028F33AF}"/>
              </a:ext>
            </a:extLst>
          </p:cNvPr>
          <p:cNvSpPr/>
          <p:nvPr/>
        </p:nvSpPr>
        <p:spPr>
          <a:xfrm>
            <a:off x="3328234" y="4238968"/>
            <a:ext cx="5535531" cy="2339263"/>
          </a:xfrm>
          <a:prstGeom prst="ellipse">
            <a:avLst/>
          </a:prstGeom>
          <a:solidFill>
            <a:srgbClr val="008F8F">
              <a:alpha val="44000"/>
            </a:srgbClr>
          </a:solidFill>
          <a:ln>
            <a:noFill/>
          </a:ln>
          <a:effectLst>
            <a:glow rad="101600">
              <a:srgbClr val="99C1C4">
                <a:alpha val="21000"/>
              </a:srgbClr>
            </a:glow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12" descr="A picture containing person, indoor, sky&#10;&#10;Description generated with very high confidence">
            <a:extLst>
              <a:ext uri="{FF2B5EF4-FFF2-40B4-BE49-F238E27FC236}">
                <a16:creationId xmlns:a16="http://schemas.microsoft.com/office/drawing/2014/main" id="{AEAFAD8A-BCA0-4DF0-AC21-FA183C8A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3" y="4486617"/>
            <a:ext cx="2892644" cy="2091614"/>
          </a:xfrm>
          <a:prstGeom prst="rect">
            <a:avLst/>
          </a:prstGeom>
        </p:spPr>
      </p:pic>
      <p:pic>
        <p:nvPicPr>
          <p:cNvPr id="5" name="Picture 2" descr="A picture containing indoor, wall, black, floor&#10;&#10;Description generated with high confidence">
            <a:extLst>
              <a:ext uri="{FF2B5EF4-FFF2-40B4-BE49-F238E27FC236}">
                <a16:creationId xmlns:a16="http://schemas.microsoft.com/office/drawing/2014/main" id="{55080E42-C9B0-4C2C-A107-A9A857AFA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676" y="4400967"/>
            <a:ext cx="2001326" cy="2339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D9CFB-53D1-457B-998F-20D2D1E0C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1000"/>
                    </a14:imgEffect>
                    <a14:imgEffect>
                      <a14:brightnessContrast bright="-27000" contras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6450" y="870148"/>
            <a:ext cx="8039100" cy="3077009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D2E4FF27-843D-486E-A6F3-9483E3670EBF}"/>
              </a:ext>
            </a:extLst>
          </p:cNvPr>
          <p:cNvSpPr txBox="1"/>
          <p:nvPr/>
        </p:nvSpPr>
        <p:spPr>
          <a:xfrm>
            <a:off x="4374447" y="4238968"/>
            <a:ext cx="3887810" cy="1177245"/>
          </a:xfrm>
          <a:prstGeom prst="rect">
            <a:avLst/>
          </a:prstGeom>
          <a:effectLst>
            <a:glow rad="1028700">
              <a:schemeClr val="accent5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DATA TRANSMISSION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cs typeface="Calibri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EEF21256-4588-42FC-9BFD-D48F62EB7FB1}"/>
              </a:ext>
            </a:extLst>
          </p:cNvPr>
          <p:cNvSpPr txBox="1"/>
          <p:nvPr/>
        </p:nvSpPr>
        <p:spPr>
          <a:xfrm>
            <a:off x="8937171" y="3954771"/>
            <a:ext cx="3429000" cy="4385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/>
              </a:rPr>
              <a:t>Gestures reproduction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/>
              <a:cs typeface="Times New Roman"/>
            </a:endParaRPr>
          </a:p>
        </p:txBody>
      </p:sp>
      <p:sp>
        <p:nvSpPr>
          <p:cNvPr id="9" name="Arrow: Left-Right 14">
            <a:extLst>
              <a:ext uri="{FF2B5EF4-FFF2-40B4-BE49-F238E27FC236}">
                <a16:creationId xmlns:a16="http://schemas.microsoft.com/office/drawing/2014/main" id="{73F2905E-D8B5-4B70-AEAE-141E70D05130}"/>
              </a:ext>
            </a:extLst>
          </p:cNvPr>
          <p:cNvSpPr/>
          <p:nvPr/>
        </p:nvSpPr>
        <p:spPr>
          <a:xfrm>
            <a:off x="3543626" y="5403726"/>
            <a:ext cx="5104747" cy="539121"/>
          </a:xfrm>
          <a:prstGeom prst="leftRightArrow">
            <a:avLst/>
          </a:prstGeom>
          <a:solidFill>
            <a:srgbClr val="008F8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CB75BE7-9E51-45D7-BA95-020C58E82C49}"/>
              </a:ext>
            </a:extLst>
          </p:cNvPr>
          <p:cNvSpPr txBox="1"/>
          <p:nvPr/>
        </p:nvSpPr>
        <p:spPr>
          <a:xfrm>
            <a:off x="765038" y="60884"/>
            <a:ext cx="6088203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/>
              <a:t>T</a:t>
            </a:r>
            <a:r>
              <a:rPr lang="en-US" sz="3600" dirty="0"/>
              <a:t>HE</a:t>
            </a:r>
            <a:r>
              <a:rPr lang="en-US" dirty="0"/>
              <a:t> P</a:t>
            </a:r>
            <a:r>
              <a:rPr lang="en-US" sz="3600" dirty="0"/>
              <a:t>ARLOMA</a:t>
            </a:r>
            <a:r>
              <a:rPr lang="en-US" dirty="0"/>
              <a:t> P</a:t>
            </a:r>
            <a:r>
              <a:rPr lang="en-US" sz="3600" dirty="0"/>
              <a:t>ROJECT</a:t>
            </a:r>
            <a:endParaRPr lang="en-US" dirty="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98F1437-B4C4-43AF-A48B-F2D88B9892F4}"/>
              </a:ext>
            </a:extLst>
          </p:cNvPr>
          <p:cNvSpPr txBox="1"/>
          <p:nvPr/>
        </p:nvSpPr>
        <p:spPr>
          <a:xfrm>
            <a:off x="764288" y="4023488"/>
            <a:ext cx="2058035" cy="438582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/>
              </a:rPr>
              <a:t>Hand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/>
              </a:rPr>
              <a:t>Tracking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DEF7AE28-1A4C-486D-8263-2C3E25B6C773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The </a:t>
            </a:r>
            <a:r>
              <a:rPr lang="en-US" sz="1350" dirty="0" err="1"/>
              <a:t>Parloma</a:t>
            </a:r>
            <a:r>
              <a:rPr lang="en-US" sz="1350" dirty="0"/>
              <a:t> Project | 4</a:t>
            </a:r>
          </a:p>
        </p:txBody>
      </p:sp>
    </p:spTree>
    <p:extLst>
      <p:ext uri="{BB962C8B-B14F-4D97-AF65-F5344CB8AC3E}">
        <p14:creationId xmlns:p14="http://schemas.microsoft.com/office/powerpoint/2010/main" val="47262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8" grpId="0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71512A5-79E7-4847-94AD-CE47D793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20" y="1101079"/>
            <a:ext cx="9491040" cy="5584662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A7432E9-E8D3-4935-9956-BF7842089A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40677" y="3187521"/>
            <a:ext cx="3336172" cy="1478572"/>
          </a:xfrm>
          <a:prstGeom prst="curvedConnector3">
            <a:avLst>
              <a:gd name="adj1" fmla="val 68780"/>
            </a:avLst>
          </a:prstGeom>
          <a:ln w="19050">
            <a:headEnd type="none" w="med" len="med"/>
            <a:tailEnd type="triangl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B00C0E-A831-467E-ABD1-2CC12902BDF9}"/>
              </a:ext>
            </a:extLst>
          </p:cNvPr>
          <p:cNvSpPr txBox="1"/>
          <p:nvPr/>
        </p:nvSpPr>
        <p:spPr>
          <a:xfrm>
            <a:off x="8877249" y="5789744"/>
            <a:ext cx="387008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BDEB5668-B231-4064-B8DE-17076D477506}"/>
              </a:ext>
            </a:extLst>
          </p:cNvPr>
          <p:cNvSpPr txBox="1"/>
          <p:nvPr/>
        </p:nvSpPr>
        <p:spPr>
          <a:xfrm>
            <a:off x="804311" y="234332"/>
            <a:ext cx="9491040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RCHITECTURE – 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TATE OF 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DDAD1474-F470-42C0-AB2C-01FD1F36AFAE}"/>
              </a:ext>
            </a:extLst>
          </p:cNvPr>
          <p:cNvSpPr/>
          <p:nvPr/>
        </p:nvSpPr>
        <p:spPr>
          <a:xfrm>
            <a:off x="6490639" y="2325175"/>
            <a:ext cx="1723462" cy="3269713"/>
          </a:xfrm>
          <a:custGeom>
            <a:avLst/>
            <a:gdLst>
              <a:gd name="connsiteX0" fmla="*/ 1627322 w 1627322"/>
              <a:gd name="connsiteY0" fmla="*/ 3642102 h 3642102"/>
              <a:gd name="connsiteX1" fmla="*/ 325464 w 1627322"/>
              <a:gd name="connsiteY1" fmla="*/ 2154265 h 3642102"/>
              <a:gd name="connsiteX2" fmla="*/ 340962 w 1627322"/>
              <a:gd name="connsiteY2" fmla="*/ 449451 h 3642102"/>
              <a:gd name="connsiteX3" fmla="*/ 0 w 1627322"/>
              <a:gd name="connsiteY3" fmla="*/ 0 h 3642102"/>
              <a:gd name="connsiteX0" fmla="*/ 1627322 w 1627322"/>
              <a:gd name="connsiteY0" fmla="*/ 3654222 h 3654222"/>
              <a:gd name="connsiteX1" fmla="*/ 325464 w 1627322"/>
              <a:gd name="connsiteY1" fmla="*/ 2166385 h 3654222"/>
              <a:gd name="connsiteX2" fmla="*/ 681925 w 1627322"/>
              <a:gd name="connsiteY2" fmla="*/ 198100 h 3654222"/>
              <a:gd name="connsiteX3" fmla="*/ 0 w 1627322"/>
              <a:gd name="connsiteY3" fmla="*/ 12120 h 3654222"/>
              <a:gd name="connsiteX0" fmla="*/ 1627322 w 1627322"/>
              <a:gd name="connsiteY0" fmla="*/ 3642102 h 3642102"/>
              <a:gd name="connsiteX1" fmla="*/ 325464 w 1627322"/>
              <a:gd name="connsiteY1" fmla="*/ 2154265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2102 h 3642102"/>
              <a:gd name="connsiteX1" fmla="*/ 480447 w 1627322"/>
              <a:gd name="connsiteY1" fmla="*/ 2727703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2102 h 3642102"/>
              <a:gd name="connsiteX1" fmla="*/ 945396 w 1627322"/>
              <a:gd name="connsiteY1" fmla="*/ 2510726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4046 h 3644046"/>
              <a:gd name="connsiteX1" fmla="*/ 945396 w 1627322"/>
              <a:gd name="connsiteY1" fmla="*/ 2512670 h 3644046"/>
              <a:gd name="connsiteX2" fmla="*/ 511443 w 1627322"/>
              <a:gd name="connsiteY2" fmla="*/ 249918 h 3644046"/>
              <a:gd name="connsiteX3" fmla="*/ 0 w 1627322"/>
              <a:gd name="connsiteY3" fmla="*/ 1944 h 3644046"/>
              <a:gd name="connsiteX0" fmla="*/ 1890793 w 1890793"/>
              <a:gd name="connsiteY0" fmla="*/ 3513557 h 3513557"/>
              <a:gd name="connsiteX1" fmla="*/ 1208867 w 1890793"/>
              <a:gd name="connsiteY1" fmla="*/ 2382181 h 3513557"/>
              <a:gd name="connsiteX2" fmla="*/ 774914 w 1890793"/>
              <a:gd name="connsiteY2" fmla="*/ 119429 h 3513557"/>
              <a:gd name="connsiteX3" fmla="*/ 0 w 1890793"/>
              <a:gd name="connsiteY3" fmla="*/ 243415 h 3513557"/>
              <a:gd name="connsiteX0" fmla="*/ 1890793 w 1890793"/>
              <a:gd name="connsiteY0" fmla="*/ 3270142 h 3270142"/>
              <a:gd name="connsiteX1" fmla="*/ 1208867 w 1890793"/>
              <a:gd name="connsiteY1" fmla="*/ 2138766 h 3270142"/>
              <a:gd name="connsiteX2" fmla="*/ 511443 w 1890793"/>
              <a:gd name="connsiteY2" fmla="*/ 728421 h 3270142"/>
              <a:gd name="connsiteX3" fmla="*/ 0 w 1890793"/>
              <a:gd name="connsiteY3" fmla="*/ 0 h 3270142"/>
              <a:gd name="connsiteX0" fmla="*/ 1890793 w 1890793"/>
              <a:gd name="connsiteY0" fmla="*/ 3270142 h 3270142"/>
              <a:gd name="connsiteX1" fmla="*/ 1208867 w 1890793"/>
              <a:gd name="connsiteY1" fmla="*/ 2138766 h 3270142"/>
              <a:gd name="connsiteX2" fmla="*/ 511443 w 1890793"/>
              <a:gd name="connsiteY2" fmla="*/ 728421 h 3270142"/>
              <a:gd name="connsiteX3" fmla="*/ 0 w 1890793"/>
              <a:gd name="connsiteY3" fmla="*/ 0 h 3270142"/>
              <a:gd name="connsiteX0" fmla="*/ 1735809 w 1735809"/>
              <a:gd name="connsiteY0" fmla="*/ 3363131 h 3363131"/>
              <a:gd name="connsiteX1" fmla="*/ 1053883 w 1735809"/>
              <a:gd name="connsiteY1" fmla="*/ 2231755 h 3363131"/>
              <a:gd name="connsiteX2" fmla="*/ 356459 w 1735809"/>
              <a:gd name="connsiteY2" fmla="*/ 821410 h 3363131"/>
              <a:gd name="connsiteX3" fmla="*/ 0 w 1735809"/>
              <a:gd name="connsiteY3" fmla="*/ 0 h 3363131"/>
              <a:gd name="connsiteX0" fmla="*/ 1735809 w 1735809"/>
              <a:gd name="connsiteY0" fmla="*/ 3363131 h 3363131"/>
              <a:gd name="connsiteX1" fmla="*/ 1007388 w 1735809"/>
              <a:gd name="connsiteY1" fmla="*/ 2262752 h 3363131"/>
              <a:gd name="connsiteX2" fmla="*/ 356459 w 1735809"/>
              <a:gd name="connsiteY2" fmla="*/ 821410 h 3363131"/>
              <a:gd name="connsiteX3" fmla="*/ 0 w 1735809"/>
              <a:gd name="connsiteY3" fmla="*/ 0 h 33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809" h="3363131">
                <a:moveTo>
                  <a:pt x="1735809" y="3363131"/>
                </a:moveTo>
                <a:cubicBezTo>
                  <a:pt x="1192076" y="2885266"/>
                  <a:pt x="1237280" y="2686372"/>
                  <a:pt x="1007388" y="2262752"/>
                </a:cubicBezTo>
                <a:cubicBezTo>
                  <a:pt x="777496" y="1839132"/>
                  <a:pt x="524357" y="1198535"/>
                  <a:pt x="356459" y="821410"/>
                </a:cubicBezTo>
                <a:cubicBezTo>
                  <a:pt x="188561" y="444285"/>
                  <a:pt x="2583" y="82657"/>
                  <a:pt x="0" y="0"/>
                </a:cubicBezTo>
              </a:path>
            </a:pathLst>
          </a:custGeom>
          <a:ln w="19050">
            <a:headEnd type="triangl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6" name="Picture 12" descr="A picture containing person, indoor, sky&#10;&#10;Description generated with very high confidence">
            <a:extLst>
              <a:ext uri="{FF2B5EF4-FFF2-40B4-BE49-F238E27FC236}">
                <a16:creationId xmlns:a16="http://schemas.microsoft.com/office/drawing/2014/main" id="{1A9D2BBB-50C7-4ED2-B8AF-13B8E2F05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193" y="5634426"/>
            <a:ext cx="1219565" cy="881844"/>
          </a:xfrm>
          <a:prstGeom prst="rect">
            <a:avLst/>
          </a:prstGeom>
        </p:spPr>
      </p:pic>
      <p:pic>
        <p:nvPicPr>
          <p:cNvPr id="31" name="Picture 2" descr="A picture containing indoor, wall, black, floor&#10;&#10;Description generated with high confidence">
            <a:extLst>
              <a:ext uri="{FF2B5EF4-FFF2-40B4-BE49-F238E27FC236}">
                <a16:creationId xmlns:a16="http://schemas.microsoft.com/office/drawing/2014/main" id="{3D6E1D06-1E53-458F-84B9-6F8D027C2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780" y="5632052"/>
            <a:ext cx="1205804" cy="904491"/>
          </a:xfrm>
          <a:prstGeom prst="rect">
            <a:avLst/>
          </a:prstGeom>
        </p:spPr>
      </p:pic>
      <p:pic>
        <p:nvPicPr>
          <p:cNvPr id="32" name="Picture 2" descr="A picture containing indoor, wall, black, floor&#10;&#10;Description generated with high confidence">
            <a:extLst>
              <a:ext uri="{FF2B5EF4-FFF2-40B4-BE49-F238E27FC236}">
                <a16:creationId xmlns:a16="http://schemas.microsoft.com/office/drawing/2014/main" id="{6E6211A8-F0A3-4F66-9966-1B7BD22C4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896" y="5632052"/>
            <a:ext cx="1204896" cy="898646"/>
          </a:xfrm>
          <a:prstGeom prst="rect">
            <a:avLst/>
          </a:prstGeom>
        </p:spPr>
      </p:pic>
      <p:pic>
        <p:nvPicPr>
          <p:cNvPr id="33" name="Picture 12" descr="A picture containing person, indoor, sky&#10;&#10;Description generated with very high confidence">
            <a:extLst>
              <a:ext uri="{FF2B5EF4-FFF2-40B4-BE49-F238E27FC236}">
                <a16:creationId xmlns:a16="http://schemas.microsoft.com/office/drawing/2014/main" id="{127F864E-3080-4254-A69E-EBF49573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91" y="5632053"/>
            <a:ext cx="1220532" cy="882543"/>
          </a:xfrm>
          <a:prstGeom prst="rect">
            <a:avLst/>
          </a:prstGeom>
        </p:spPr>
      </p:pic>
      <p:sp>
        <p:nvSpPr>
          <p:cNvPr id="5" name="Trapezio 4">
            <a:extLst>
              <a:ext uri="{FF2B5EF4-FFF2-40B4-BE49-F238E27FC236}">
                <a16:creationId xmlns:a16="http://schemas.microsoft.com/office/drawing/2014/main" id="{69D5E053-44F6-46CB-8B71-94DF03D28B8D}"/>
              </a:ext>
            </a:extLst>
          </p:cNvPr>
          <p:cNvSpPr/>
          <p:nvPr/>
        </p:nvSpPr>
        <p:spPr>
          <a:xfrm>
            <a:off x="4651494" y="4229484"/>
            <a:ext cx="1679491" cy="2236502"/>
          </a:xfrm>
          <a:custGeom>
            <a:avLst/>
            <a:gdLst>
              <a:gd name="connsiteX0" fmla="*/ 0 w 1584000"/>
              <a:gd name="connsiteY0" fmla="*/ 2229199 h 2229199"/>
              <a:gd name="connsiteX1" fmla="*/ 0 w 1584000"/>
              <a:gd name="connsiteY1" fmla="*/ 0 h 2229199"/>
              <a:gd name="connsiteX2" fmla="*/ 1584000 w 1584000"/>
              <a:gd name="connsiteY2" fmla="*/ 0 h 2229199"/>
              <a:gd name="connsiteX3" fmla="*/ 1584000 w 1584000"/>
              <a:gd name="connsiteY3" fmla="*/ 2229199 h 2229199"/>
              <a:gd name="connsiteX4" fmla="*/ 0 w 1584000"/>
              <a:gd name="connsiteY4" fmla="*/ 2229199 h 2229199"/>
              <a:gd name="connsiteX0" fmla="*/ 0 w 1679491"/>
              <a:gd name="connsiteY0" fmla="*/ 2229199 h 2229199"/>
              <a:gd name="connsiteX1" fmla="*/ 0 w 1679491"/>
              <a:gd name="connsiteY1" fmla="*/ 0 h 2229199"/>
              <a:gd name="connsiteX2" fmla="*/ 1679491 w 1679491"/>
              <a:gd name="connsiteY2" fmla="*/ 8681 h 2229199"/>
              <a:gd name="connsiteX3" fmla="*/ 1584000 w 1679491"/>
              <a:gd name="connsiteY3" fmla="*/ 2229199 h 2229199"/>
              <a:gd name="connsiteX4" fmla="*/ 0 w 1679491"/>
              <a:gd name="connsiteY4" fmla="*/ 2229199 h 2229199"/>
              <a:gd name="connsiteX0" fmla="*/ 0 w 1679491"/>
              <a:gd name="connsiteY0" fmla="*/ 2229199 h 2229199"/>
              <a:gd name="connsiteX1" fmla="*/ 0 w 1679491"/>
              <a:gd name="connsiteY1" fmla="*/ 0 h 2229199"/>
              <a:gd name="connsiteX2" fmla="*/ 1679491 w 1679491"/>
              <a:gd name="connsiteY2" fmla="*/ 8681 h 2229199"/>
              <a:gd name="connsiteX3" fmla="*/ 1584000 w 1679491"/>
              <a:gd name="connsiteY3" fmla="*/ 2229199 h 2229199"/>
              <a:gd name="connsiteX4" fmla="*/ 0 w 1679491"/>
              <a:gd name="connsiteY4" fmla="*/ 2229199 h 2229199"/>
              <a:gd name="connsiteX0" fmla="*/ 0 w 1679491"/>
              <a:gd name="connsiteY0" fmla="*/ 2240304 h 2240304"/>
              <a:gd name="connsiteX1" fmla="*/ 0 w 1679491"/>
              <a:gd name="connsiteY1" fmla="*/ 11105 h 2240304"/>
              <a:gd name="connsiteX2" fmla="*/ 1679491 w 1679491"/>
              <a:gd name="connsiteY2" fmla="*/ 19786 h 2240304"/>
              <a:gd name="connsiteX3" fmla="*/ 1584000 w 1679491"/>
              <a:gd name="connsiteY3" fmla="*/ 2240304 h 2240304"/>
              <a:gd name="connsiteX4" fmla="*/ 0 w 1679491"/>
              <a:gd name="connsiteY4" fmla="*/ 2240304 h 2240304"/>
              <a:gd name="connsiteX0" fmla="*/ 0 w 1679491"/>
              <a:gd name="connsiteY0" fmla="*/ 2236502 h 2236502"/>
              <a:gd name="connsiteX1" fmla="*/ 0 w 1679491"/>
              <a:gd name="connsiteY1" fmla="*/ 7303 h 2236502"/>
              <a:gd name="connsiteX2" fmla="*/ 1679491 w 1679491"/>
              <a:gd name="connsiteY2" fmla="*/ 15984 h 2236502"/>
              <a:gd name="connsiteX3" fmla="*/ 1584000 w 1679491"/>
              <a:gd name="connsiteY3" fmla="*/ 2236502 h 2236502"/>
              <a:gd name="connsiteX4" fmla="*/ 0 w 1679491"/>
              <a:gd name="connsiteY4" fmla="*/ 2236502 h 2236502"/>
              <a:gd name="connsiteX0" fmla="*/ 0 w 1679491"/>
              <a:gd name="connsiteY0" fmla="*/ 2236502 h 2236502"/>
              <a:gd name="connsiteX1" fmla="*/ 0 w 1679491"/>
              <a:gd name="connsiteY1" fmla="*/ 7303 h 2236502"/>
              <a:gd name="connsiteX2" fmla="*/ 1679491 w 1679491"/>
              <a:gd name="connsiteY2" fmla="*/ 15984 h 2236502"/>
              <a:gd name="connsiteX3" fmla="*/ 1610410 w 1679491"/>
              <a:gd name="connsiteY3" fmla="*/ 1158531 h 2236502"/>
              <a:gd name="connsiteX4" fmla="*/ 1584000 w 1679491"/>
              <a:gd name="connsiteY4" fmla="*/ 2236502 h 2236502"/>
              <a:gd name="connsiteX5" fmla="*/ 0 w 1679491"/>
              <a:gd name="connsiteY5" fmla="*/ 2236502 h 2236502"/>
              <a:gd name="connsiteX0" fmla="*/ 0 w 1679491"/>
              <a:gd name="connsiteY0" fmla="*/ 2236502 h 2236502"/>
              <a:gd name="connsiteX1" fmla="*/ 0 w 1679491"/>
              <a:gd name="connsiteY1" fmla="*/ 7303 h 2236502"/>
              <a:gd name="connsiteX2" fmla="*/ 1679491 w 1679491"/>
              <a:gd name="connsiteY2" fmla="*/ 15984 h 2236502"/>
              <a:gd name="connsiteX3" fmla="*/ 1584367 w 1679491"/>
              <a:gd name="connsiteY3" fmla="*/ 1170106 h 2236502"/>
              <a:gd name="connsiteX4" fmla="*/ 1584000 w 1679491"/>
              <a:gd name="connsiteY4" fmla="*/ 2236502 h 2236502"/>
              <a:gd name="connsiteX5" fmla="*/ 0 w 1679491"/>
              <a:gd name="connsiteY5" fmla="*/ 2236502 h 223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9491" h="2236502">
                <a:moveTo>
                  <a:pt x="0" y="2236502"/>
                </a:moveTo>
                <a:lnTo>
                  <a:pt x="0" y="7303"/>
                </a:lnTo>
                <a:cubicBezTo>
                  <a:pt x="559830" y="10197"/>
                  <a:pt x="1113874" y="-15847"/>
                  <a:pt x="1679491" y="15984"/>
                </a:cubicBezTo>
                <a:cubicBezTo>
                  <a:pt x="1662251" y="396833"/>
                  <a:pt x="1601607" y="789257"/>
                  <a:pt x="1584367" y="1170106"/>
                </a:cubicBezTo>
                <a:cubicBezTo>
                  <a:pt x="1584245" y="1525571"/>
                  <a:pt x="1584122" y="1881037"/>
                  <a:pt x="1584000" y="2236502"/>
                </a:cubicBezTo>
                <a:lnTo>
                  <a:pt x="0" y="223650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5A6B0ACC-1684-48F4-BB4C-686A5310D9AA}"/>
              </a:ext>
            </a:extLst>
          </p:cNvPr>
          <p:cNvSpPr/>
          <p:nvPr/>
        </p:nvSpPr>
        <p:spPr>
          <a:xfrm>
            <a:off x="3750922" y="2524102"/>
            <a:ext cx="2348555" cy="723600"/>
          </a:xfrm>
          <a:custGeom>
            <a:avLst/>
            <a:gdLst>
              <a:gd name="connsiteX0" fmla="*/ 0 w 2345078"/>
              <a:gd name="connsiteY0" fmla="*/ 0 h 720000"/>
              <a:gd name="connsiteX1" fmla="*/ 2345078 w 2345078"/>
              <a:gd name="connsiteY1" fmla="*/ 0 h 720000"/>
              <a:gd name="connsiteX2" fmla="*/ 2345078 w 2345078"/>
              <a:gd name="connsiteY2" fmla="*/ 720000 h 720000"/>
              <a:gd name="connsiteX3" fmla="*/ 0 w 2345078"/>
              <a:gd name="connsiteY3" fmla="*/ 720000 h 720000"/>
              <a:gd name="connsiteX4" fmla="*/ 0 w 2345078"/>
              <a:gd name="connsiteY4" fmla="*/ 0 h 720000"/>
              <a:gd name="connsiteX0" fmla="*/ 0 w 2345078"/>
              <a:gd name="connsiteY0" fmla="*/ 0 h 740861"/>
              <a:gd name="connsiteX1" fmla="*/ 2345078 w 2345078"/>
              <a:gd name="connsiteY1" fmla="*/ 0 h 740861"/>
              <a:gd name="connsiteX2" fmla="*/ 2334648 w 2345078"/>
              <a:gd name="connsiteY2" fmla="*/ 740861 h 740861"/>
              <a:gd name="connsiteX3" fmla="*/ 0 w 2345078"/>
              <a:gd name="connsiteY3" fmla="*/ 720000 h 740861"/>
              <a:gd name="connsiteX4" fmla="*/ 0 w 2345078"/>
              <a:gd name="connsiteY4" fmla="*/ 0 h 740861"/>
              <a:gd name="connsiteX0" fmla="*/ 0 w 2348555"/>
              <a:gd name="connsiteY0" fmla="*/ 0 h 737384"/>
              <a:gd name="connsiteX1" fmla="*/ 2345078 w 2348555"/>
              <a:gd name="connsiteY1" fmla="*/ 0 h 737384"/>
              <a:gd name="connsiteX2" fmla="*/ 2348555 w 2348555"/>
              <a:gd name="connsiteY2" fmla="*/ 737384 h 737384"/>
              <a:gd name="connsiteX3" fmla="*/ 0 w 2348555"/>
              <a:gd name="connsiteY3" fmla="*/ 720000 h 737384"/>
              <a:gd name="connsiteX4" fmla="*/ 0 w 2348555"/>
              <a:gd name="connsiteY4" fmla="*/ 0 h 737384"/>
              <a:gd name="connsiteX0" fmla="*/ 0 w 2348555"/>
              <a:gd name="connsiteY0" fmla="*/ 0 h 730430"/>
              <a:gd name="connsiteX1" fmla="*/ 2345078 w 2348555"/>
              <a:gd name="connsiteY1" fmla="*/ 0 h 730430"/>
              <a:gd name="connsiteX2" fmla="*/ 2348555 w 2348555"/>
              <a:gd name="connsiteY2" fmla="*/ 730430 h 730430"/>
              <a:gd name="connsiteX3" fmla="*/ 0 w 2348555"/>
              <a:gd name="connsiteY3" fmla="*/ 720000 h 730430"/>
              <a:gd name="connsiteX4" fmla="*/ 0 w 2348555"/>
              <a:gd name="connsiteY4" fmla="*/ 0 h 73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8555" h="730430">
                <a:moveTo>
                  <a:pt x="0" y="0"/>
                </a:moveTo>
                <a:lnTo>
                  <a:pt x="2345078" y="0"/>
                </a:lnTo>
                <a:lnTo>
                  <a:pt x="2348555" y="73043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C044AFDA-3488-46F0-8E5A-405A7427FF2D}"/>
              </a:ext>
            </a:extLst>
          </p:cNvPr>
          <p:cNvSpPr/>
          <p:nvPr/>
        </p:nvSpPr>
        <p:spPr>
          <a:xfrm>
            <a:off x="4728258" y="1640837"/>
            <a:ext cx="737886" cy="6962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3F63B895-9DFB-405C-B176-57352DF1032F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The </a:t>
            </a:r>
            <a:r>
              <a:rPr lang="en-US" sz="1350" dirty="0" err="1"/>
              <a:t>Parloma</a:t>
            </a:r>
            <a:r>
              <a:rPr lang="en-US" sz="1350" dirty="0"/>
              <a:t> Project | 5</a:t>
            </a:r>
          </a:p>
        </p:txBody>
      </p:sp>
    </p:spTree>
    <p:extLst>
      <p:ext uri="{BB962C8B-B14F-4D97-AF65-F5344CB8AC3E}">
        <p14:creationId xmlns:p14="http://schemas.microsoft.com/office/powerpoint/2010/main" val="23227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" grpId="0" animBg="1"/>
      <p:bldP spid="30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71512A5-79E7-4847-94AD-CE47D793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20" y="1101079"/>
            <a:ext cx="9491040" cy="5584662"/>
          </a:xfrm>
          <a:prstGeom prst="rect">
            <a:avLst/>
          </a:prstGeom>
        </p:spPr>
      </p:pic>
      <p:pic>
        <p:nvPicPr>
          <p:cNvPr id="4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B771E5-802B-4355-8404-00CC98EBB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724" y="2053200"/>
            <a:ext cx="490120" cy="271975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D7F10B-F5C3-4647-A7BF-A13C4E48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477" y="6207502"/>
            <a:ext cx="582424" cy="3231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347DAD6-4AE0-43B5-95C1-F67DCA2E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889" y="6191400"/>
            <a:ext cx="582424" cy="3231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CA97023-D793-4699-A697-B6A2F9DAFA01}"/>
              </a:ext>
            </a:extLst>
          </p:cNvPr>
          <p:cNvSpPr txBox="1"/>
          <p:nvPr/>
        </p:nvSpPr>
        <p:spPr>
          <a:xfrm>
            <a:off x="6068345" y="4622042"/>
            <a:ext cx="2831392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AD771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</a:t>
            </a:r>
            <a:r>
              <a:rPr lang="en-US" sz="1800" b="1" dirty="0">
                <a:solidFill>
                  <a:srgbClr val="AD771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AD771C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C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A7432E9-E8D3-4935-9956-BF7842089A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40677" y="3187521"/>
            <a:ext cx="3336172" cy="1478572"/>
          </a:xfrm>
          <a:prstGeom prst="curvedConnector3">
            <a:avLst>
              <a:gd name="adj1" fmla="val 68780"/>
            </a:avLst>
          </a:prstGeom>
          <a:ln w="19050">
            <a:headEnd type="none" w="med" len="med"/>
            <a:tailEnd type="triangl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7A7E30-B4AB-422C-9E4C-74B3CFF671CC}"/>
              </a:ext>
            </a:extLst>
          </p:cNvPr>
          <p:cNvSpPr txBox="1"/>
          <p:nvPr/>
        </p:nvSpPr>
        <p:spPr>
          <a:xfrm>
            <a:off x="5703523" y="2612325"/>
            <a:ext cx="2831392" cy="684803"/>
          </a:xfrm>
          <a:prstGeom prst="rect">
            <a:avLst/>
          </a:prstGeom>
          <a:effectLst>
            <a:glow rad="495300">
              <a:srgbClr val="99C1C4"/>
            </a:glo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GungSuh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F3C79-648D-40D0-8AE5-D74C0B919D75}"/>
              </a:ext>
            </a:extLst>
          </p:cNvPr>
          <p:cNvSpPr txBox="1"/>
          <p:nvPr/>
        </p:nvSpPr>
        <p:spPr>
          <a:xfrm>
            <a:off x="5017886" y="2258721"/>
            <a:ext cx="406063" cy="684803"/>
          </a:xfrm>
          <a:prstGeom prst="rect">
            <a:avLst/>
          </a:prstGeom>
          <a:effectLst>
            <a:glow rad="495300">
              <a:srgbClr val="99C1C4"/>
            </a:glo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GungSuh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281F90B-9096-4B7B-ACFC-306E0261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948" y="6191400"/>
            <a:ext cx="582424" cy="3231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8D54D42E-D118-441D-A80E-BD5934A4CC7B}"/>
              </a:ext>
            </a:extLst>
          </p:cNvPr>
          <p:cNvSpPr/>
          <p:nvPr/>
        </p:nvSpPr>
        <p:spPr>
          <a:xfrm>
            <a:off x="1330418" y="5329252"/>
            <a:ext cx="1661326" cy="140060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009898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C026E28D-80BC-4FD9-8DD7-E0B28ACB778F}"/>
              </a:ext>
            </a:extLst>
          </p:cNvPr>
          <p:cNvSpPr txBox="1"/>
          <p:nvPr/>
        </p:nvSpPr>
        <p:spPr>
          <a:xfrm>
            <a:off x="1180739" y="4556765"/>
            <a:ext cx="1603523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2959A8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2959A8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2400" b="1" dirty="0">
                <a:solidFill>
                  <a:srgbClr val="2959A8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00C0E-A831-467E-ABD1-2CC12902BDF9}"/>
              </a:ext>
            </a:extLst>
          </p:cNvPr>
          <p:cNvSpPr txBox="1"/>
          <p:nvPr/>
        </p:nvSpPr>
        <p:spPr>
          <a:xfrm>
            <a:off x="8877249" y="5789744"/>
            <a:ext cx="387008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C098DED-2381-4ACF-B033-AC551995B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40" y="6191400"/>
            <a:ext cx="582424" cy="32319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8" name="Cloud 37">
            <a:extLst>
              <a:ext uri="{FF2B5EF4-FFF2-40B4-BE49-F238E27FC236}">
                <a16:creationId xmlns:a16="http://schemas.microsoft.com/office/drawing/2014/main" id="{C5650EA4-6B2A-4557-8604-E0F436621601}"/>
              </a:ext>
            </a:extLst>
          </p:cNvPr>
          <p:cNvSpPr/>
          <p:nvPr/>
        </p:nvSpPr>
        <p:spPr>
          <a:xfrm rot="10800000" flipH="1">
            <a:off x="9347290" y="5329251"/>
            <a:ext cx="1475070" cy="139248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009898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D1DE3-8BE8-4ECF-A2BC-68F97DAC35F8}"/>
              </a:ext>
            </a:extLst>
          </p:cNvPr>
          <p:cNvSpPr txBox="1"/>
          <p:nvPr/>
        </p:nvSpPr>
        <p:spPr>
          <a:xfrm>
            <a:off x="8783332" y="4602932"/>
            <a:ext cx="2831392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9595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800" b="1" dirty="0">
                <a:solidFill>
                  <a:srgbClr val="009595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009595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A7B2-2895-4069-95F8-AE12A8C6BBB2}"/>
              </a:ext>
            </a:extLst>
          </p:cNvPr>
          <p:cNvSpPr txBox="1"/>
          <p:nvPr/>
        </p:nvSpPr>
        <p:spPr>
          <a:xfrm>
            <a:off x="7074116" y="1777772"/>
            <a:ext cx="3124912" cy="689550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glow rad="127000">
              <a:srgbClr val="008F8F">
                <a:alpha val="33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dirty="0">
                <a:ln w="0"/>
                <a:solidFill>
                  <a:srgbClr val="009595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Open Issues</a:t>
            </a:r>
            <a:endParaRPr lang="en-US" sz="3600" dirty="0">
              <a:solidFill>
                <a:srgbClr val="009595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BDEB5668-B231-4064-B8DE-17076D477506}"/>
              </a:ext>
            </a:extLst>
          </p:cNvPr>
          <p:cNvSpPr txBox="1"/>
          <p:nvPr/>
        </p:nvSpPr>
        <p:spPr>
          <a:xfrm>
            <a:off x="804311" y="234332"/>
            <a:ext cx="9491040" cy="746358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4400" b="1">
                <a:latin typeface="Times New Roman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ARLOMA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RCHITECTURE – 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TATE OF 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DDAD1474-F470-42C0-AB2C-01FD1F36AFAE}"/>
              </a:ext>
            </a:extLst>
          </p:cNvPr>
          <p:cNvSpPr/>
          <p:nvPr/>
        </p:nvSpPr>
        <p:spPr>
          <a:xfrm>
            <a:off x="6490639" y="2325175"/>
            <a:ext cx="1723462" cy="3269713"/>
          </a:xfrm>
          <a:custGeom>
            <a:avLst/>
            <a:gdLst>
              <a:gd name="connsiteX0" fmla="*/ 1627322 w 1627322"/>
              <a:gd name="connsiteY0" fmla="*/ 3642102 h 3642102"/>
              <a:gd name="connsiteX1" fmla="*/ 325464 w 1627322"/>
              <a:gd name="connsiteY1" fmla="*/ 2154265 h 3642102"/>
              <a:gd name="connsiteX2" fmla="*/ 340962 w 1627322"/>
              <a:gd name="connsiteY2" fmla="*/ 449451 h 3642102"/>
              <a:gd name="connsiteX3" fmla="*/ 0 w 1627322"/>
              <a:gd name="connsiteY3" fmla="*/ 0 h 3642102"/>
              <a:gd name="connsiteX0" fmla="*/ 1627322 w 1627322"/>
              <a:gd name="connsiteY0" fmla="*/ 3654222 h 3654222"/>
              <a:gd name="connsiteX1" fmla="*/ 325464 w 1627322"/>
              <a:gd name="connsiteY1" fmla="*/ 2166385 h 3654222"/>
              <a:gd name="connsiteX2" fmla="*/ 681925 w 1627322"/>
              <a:gd name="connsiteY2" fmla="*/ 198100 h 3654222"/>
              <a:gd name="connsiteX3" fmla="*/ 0 w 1627322"/>
              <a:gd name="connsiteY3" fmla="*/ 12120 h 3654222"/>
              <a:gd name="connsiteX0" fmla="*/ 1627322 w 1627322"/>
              <a:gd name="connsiteY0" fmla="*/ 3642102 h 3642102"/>
              <a:gd name="connsiteX1" fmla="*/ 325464 w 1627322"/>
              <a:gd name="connsiteY1" fmla="*/ 2154265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2102 h 3642102"/>
              <a:gd name="connsiteX1" fmla="*/ 480447 w 1627322"/>
              <a:gd name="connsiteY1" fmla="*/ 2727703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2102 h 3642102"/>
              <a:gd name="connsiteX1" fmla="*/ 945396 w 1627322"/>
              <a:gd name="connsiteY1" fmla="*/ 2510726 h 3642102"/>
              <a:gd name="connsiteX2" fmla="*/ 387457 w 1627322"/>
              <a:gd name="connsiteY2" fmla="*/ 526943 h 3642102"/>
              <a:gd name="connsiteX3" fmla="*/ 0 w 1627322"/>
              <a:gd name="connsiteY3" fmla="*/ 0 h 3642102"/>
              <a:gd name="connsiteX0" fmla="*/ 1627322 w 1627322"/>
              <a:gd name="connsiteY0" fmla="*/ 3644046 h 3644046"/>
              <a:gd name="connsiteX1" fmla="*/ 945396 w 1627322"/>
              <a:gd name="connsiteY1" fmla="*/ 2512670 h 3644046"/>
              <a:gd name="connsiteX2" fmla="*/ 511443 w 1627322"/>
              <a:gd name="connsiteY2" fmla="*/ 249918 h 3644046"/>
              <a:gd name="connsiteX3" fmla="*/ 0 w 1627322"/>
              <a:gd name="connsiteY3" fmla="*/ 1944 h 3644046"/>
              <a:gd name="connsiteX0" fmla="*/ 1890793 w 1890793"/>
              <a:gd name="connsiteY0" fmla="*/ 3513557 h 3513557"/>
              <a:gd name="connsiteX1" fmla="*/ 1208867 w 1890793"/>
              <a:gd name="connsiteY1" fmla="*/ 2382181 h 3513557"/>
              <a:gd name="connsiteX2" fmla="*/ 774914 w 1890793"/>
              <a:gd name="connsiteY2" fmla="*/ 119429 h 3513557"/>
              <a:gd name="connsiteX3" fmla="*/ 0 w 1890793"/>
              <a:gd name="connsiteY3" fmla="*/ 243415 h 3513557"/>
              <a:gd name="connsiteX0" fmla="*/ 1890793 w 1890793"/>
              <a:gd name="connsiteY0" fmla="*/ 3270142 h 3270142"/>
              <a:gd name="connsiteX1" fmla="*/ 1208867 w 1890793"/>
              <a:gd name="connsiteY1" fmla="*/ 2138766 h 3270142"/>
              <a:gd name="connsiteX2" fmla="*/ 511443 w 1890793"/>
              <a:gd name="connsiteY2" fmla="*/ 728421 h 3270142"/>
              <a:gd name="connsiteX3" fmla="*/ 0 w 1890793"/>
              <a:gd name="connsiteY3" fmla="*/ 0 h 3270142"/>
              <a:gd name="connsiteX0" fmla="*/ 1890793 w 1890793"/>
              <a:gd name="connsiteY0" fmla="*/ 3270142 h 3270142"/>
              <a:gd name="connsiteX1" fmla="*/ 1208867 w 1890793"/>
              <a:gd name="connsiteY1" fmla="*/ 2138766 h 3270142"/>
              <a:gd name="connsiteX2" fmla="*/ 511443 w 1890793"/>
              <a:gd name="connsiteY2" fmla="*/ 728421 h 3270142"/>
              <a:gd name="connsiteX3" fmla="*/ 0 w 1890793"/>
              <a:gd name="connsiteY3" fmla="*/ 0 h 3270142"/>
              <a:gd name="connsiteX0" fmla="*/ 1735809 w 1735809"/>
              <a:gd name="connsiteY0" fmla="*/ 3363131 h 3363131"/>
              <a:gd name="connsiteX1" fmla="*/ 1053883 w 1735809"/>
              <a:gd name="connsiteY1" fmla="*/ 2231755 h 3363131"/>
              <a:gd name="connsiteX2" fmla="*/ 356459 w 1735809"/>
              <a:gd name="connsiteY2" fmla="*/ 821410 h 3363131"/>
              <a:gd name="connsiteX3" fmla="*/ 0 w 1735809"/>
              <a:gd name="connsiteY3" fmla="*/ 0 h 3363131"/>
              <a:gd name="connsiteX0" fmla="*/ 1735809 w 1735809"/>
              <a:gd name="connsiteY0" fmla="*/ 3363131 h 3363131"/>
              <a:gd name="connsiteX1" fmla="*/ 1007388 w 1735809"/>
              <a:gd name="connsiteY1" fmla="*/ 2262752 h 3363131"/>
              <a:gd name="connsiteX2" fmla="*/ 356459 w 1735809"/>
              <a:gd name="connsiteY2" fmla="*/ 821410 h 3363131"/>
              <a:gd name="connsiteX3" fmla="*/ 0 w 1735809"/>
              <a:gd name="connsiteY3" fmla="*/ 0 h 33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5809" h="3363131">
                <a:moveTo>
                  <a:pt x="1735809" y="3363131"/>
                </a:moveTo>
                <a:cubicBezTo>
                  <a:pt x="1192076" y="2885266"/>
                  <a:pt x="1237280" y="2686372"/>
                  <a:pt x="1007388" y="2262752"/>
                </a:cubicBezTo>
                <a:cubicBezTo>
                  <a:pt x="777496" y="1839132"/>
                  <a:pt x="524357" y="1198535"/>
                  <a:pt x="356459" y="821410"/>
                </a:cubicBezTo>
                <a:cubicBezTo>
                  <a:pt x="188561" y="444285"/>
                  <a:pt x="2583" y="82657"/>
                  <a:pt x="0" y="0"/>
                </a:cubicBezTo>
              </a:path>
            </a:pathLst>
          </a:custGeom>
          <a:ln w="19050">
            <a:headEnd type="triangl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C044AFDA-3488-46F0-8E5A-405A7427FF2D}"/>
              </a:ext>
            </a:extLst>
          </p:cNvPr>
          <p:cNvSpPr/>
          <p:nvPr/>
        </p:nvSpPr>
        <p:spPr>
          <a:xfrm>
            <a:off x="4728258" y="1640837"/>
            <a:ext cx="737886" cy="6962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D9E23CE-3AD8-41B8-BE0E-4E57D4639B3E}"/>
              </a:ext>
            </a:extLst>
          </p:cNvPr>
          <p:cNvSpPr/>
          <p:nvPr/>
        </p:nvSpPr>
        <p:spPr>
          <a:xfrm rot="10800000">
            <a:off x="6093465" y="4456179"/>
            <a:ext cx="3174377" cy="2276276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009898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14F7FCC-B719-4EDD-BAC8-58B824BEDA35}"/>
              </a:ext>
            </a:extLst>
          </p:cNvPr>
          <p:cNvSpPr/>
          <p:nvPr/>
        </p:nvSpPr>
        <p:spPr>
          <a:xfrm rot="10800000">
            <a:off x="3068500" y="4453579"/>
            <a:ext cx="2923090" cy="227627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009898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DE632D-61F4-499C-87E6-6193DE9F1E9A}"/>
              </a:ext>
            </a:extLst>
          </p:cNvPr>
          <p:cNvSpPr txBox="1"/>
          <p:nvPr/>
        </p:nvSpPr>
        <p:spPr>
          <a:xfrm>
            <a:off x="2896357" y="4602932"/>
            <a:ext cx="2831392" cy="438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6C8D3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L</a:t>
            </a:r>
            <a:r>
              <a:rPr lang="en-US" sz="1800" b="1" dirty="0">
                <a:solidFill>
                  <a:srgbClr val="6C8D3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b="1" dirty="0">
                <a:solidFill>
                  <a:srgbClr val="6C8D3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B</a:t>
            </a:r>
          </a:p>
        </p:txBody>
      </p:sp>
      <p:sp>
        <p:nvSpPr>
          <p:cNvPr id="35" name="Cloud 12">
            <a:extLst>
              <a:ext uri="{FF2B5EF4-FFF2-40B4-BE49-F238E27FC236}">
                <a16:creationId xmlns:a16="http://schemas.microsoft.com/office/drawing/2014/main" id="{9CDFFE17-3BDF-49F7-BC4D-AC98A8B28A13}"/>
              </a:ext>
            </a:extLst>
          </p:cNvPr>
          <p:cNvSpPr/>
          <p:nvPr/>
        </p:nvSpPr>
        <p:spPr>
          <a:xfrm rot="10800000">
            <a:off x="1506193" y="1131137"/>
            <a:ext cx="9316166" cy="5554604"/>
          </a:xfrm>
          <a:prstGeom prst="round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rgbClr val="009898">
                <a:alpha val="33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34E37E1B-2B67-4005-80F3-FDB9C1841C0E}"/>
              </a:ext>
            </a:extLst>
          </p:cNvPr>
          <p:cNvSpPr txBox="1"/>
          <p:nvPr/>
        </p:nvSpPr>
        <p:spPr>
          <a:xfrm>
            <a:off x="7503618" y="1706177"/>
            <a:ext cx="2932991" cy="1302484"/>
          </a:xfrm>
          <a:prstGeom prst="roundRect">
            <a:avLst/>
          </a:prstGeom>
          <a:ln>
            <a:headEnd type="none" w="med" len="med"/>
            <a:tailEnd type="none" w="med" len="med"/>
          </a:ln>
          <a:effectLst>
            <a:glow rad="127000">
              <a:srgbClr val="008F8F">
                <a:alpha val="33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algn="ctr">
              <a:defRPr sz="3600" b="1">
                <a:solidFill>
                  <a:srgbClr val="FF0000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29A5A5"/>
                </a:solidFill>
              </a:rPr>
              <a:t>Local Area Network</a:t>
            </a: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3F63B895-9DFB-405C-B176-57352DF1032F}"/>
              </a:ext>
            </a:extLst>
          </p:cNvPr>
          <p:cNvSpPr txBox="1"/>
          <p:nvPr/>
        </p:nvSpPr>
        <p:spPr>
          <a:xfrm>
            <a:off x="9992845" y="127612"/>
            <a:ext cx="20677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/>
              <a:t>II. The </a:t>
            </a:r>
            <a:r>
              <a:rPr lang="en-US" sz="1350" dirty="0" err="1"/>
              <a:t>Parloma</a:t>
            </a:r>
            <a:r>
              <a:rPr lang="en-US" sz="1350" dirty="0"/>
              <a:t> Project | 5</a:t>
            </a:r>
          </a:p>
        </p:txBody>
      </p:sp>
    </p:spTree>
    <p:extLst>
      <p:ext uri="{BB962C8B-B14F-4D97-AF65-F5344CB8AC3E}">
        <p14:creationId xmlns:p14="http://schemas.microsoft.com/office/powerpoint/2010/main" val="366423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8" grpId="0"/>
      <p:bldP spid="10" grpId="0" animBg="1"/>
      <p:bldP spid="12" grpId="0"/>
      <p:bldP spid="38" grpId="0" animBg="1"/>
      <p:bldP spid="40" grpId="0"/>
      <p:bldP spid="3" grpId="0" animBg="1"/>
      <p:bldP spid="13" grpId="0" animBg="1"/>
      <p:bldP spid="18" grpId="0" animBg="1"/>
      <p:bldP spid="22" grpId="0"/>
      <p:bldP spid="35" grpId="0" animBg="1"/>
      <p:bldP spid="35" grpId="1" animBg="1"/>
      <p:bldP spid="37" grpId="0" animBg="1"/>
      <p:bldP spid="3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6"/>
</p:tagLst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37_TF02787990.potx" id="{498C47A6-4F7F-4A21-A47B-45258853BE3D}" vid="{26A642C0-B31C-44AA-8A27-2CBE4AFBB4A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tf02787990</Template>
  <TotalTime>3580</TotalTime>
  <Words>807</Words>
  <Application>Microsoft Office PowerPoint</Application>
  <PresentationFormat>Widescreen</PresentationFormat>
  <Paragraphs>327</Paragraphs>
  <Slides>23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GungSuh</vt:lpstr>
      <vt:lpstr>Arial</vt:lpstr>
      <vt:lpstr>Book Antiqua</vt:lpstr>
      <vt:lpstr>Calibri</vt:lpstr>
      <vt:lpstr>Tahoma</vt:lpstr>
      <vt:lpstr>Times</vt:lpstr>
      <vt:lpstr>Times New Roman</vt:lpstr>
      <vt:lpstr>Wingdings</vt:lpstr>
      <vt:lpstr>Tecnologia 16x9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creos</cp:lastModifiedBy>
  <cp:revision>294</cp:revision>
  <dcterms:created xsi:type="dcterms:W3CDTF">2013-07-15T20:26:40Z</dcterms:created>
  <dcterms:modified xsi:type="dcterms:W3CDTF">2018-04-11T20:16:14Z</dcterms:modified>
</cp:coreProperties>
</file>